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3" r:id="rId1"/>
  </p:sldMasterIdLst>
  <p:notesMasterIdLst>
    <p:notesMasterId r:id="rId49"/>
  </p:notesMasterIdLst>
  <p:sldIdLst>
    <p:sldId id="256" r:id="rId2"/>
    <p:sldId id="291" r:id="rId3"/>
    <p:sldId id="305" r:id="rId4"/>
    <p:sldId id="351" r:id="rId5"/>
    <p:sldId id="352" r:id="rId6"/>
    <p:sldId id="353" r:id="rId7"/>
    <p:sldId id="354" r:id="rId8"/>
    <p:sldId id="355" r:id="rId9"/>
    <p:sldId id="358" r:id="rId10"/>
    <p:sldId id="359" r:id="rId11"/>
    <p:sldId id="379" r:id="rId12"/>
    <p:sldId id="360" r:id="rId13"/>
    <p:sldId id="364" r:id="rId14"/>
    <p:sldId id="362" r:id="rId15"/>
    <p:sldId id="361" r:id="rId16"/>
    <p:sldId id="365" r:id="rId17"/>
    <p:sldId id="366" r:id="rId18"/>
    <p:sldId id="383" r:id="rId19"/>
    <p:sldId id="376" r:id="rId20"/>
    <p:sldId id="380" r:id="rId21"/>
    <p:sldId id="381" r:id="rId22"/>
    <p:sldId id="387" r:id="rId23"/>
    <p:sldId id="390" r:id="rId24"/>
    <p:sldId id="391" r:id="rId25"/>
    <p:sldId id="388" r:id="rId26"/>
    <p:sldId id="394" r:id="rId27"/>
    <p:sldId id="395" r:id="rId28"/>
    <p:sldId id="397" r:id="rId29"/>
    <p:sldId id="398" r:id="rId30"/>
    <p:sldId id="377" r:id="rId31"/>
    <p:sldId id="386" r:id="rId32"/>
    <p:sldId id="382" r:id="rId33"/>
    <p:sldId id="385" r:id="rId34"/>
    <p:sldId id="396" r:id="rId35"/>
    <p:sldId id="400" r:id="rId36"/>
    <p:sldId id="401" r:id="rId37"/>
    <p:sldId id="370" r:id="rId38"/>
    <p:sldId id="371" r:id="rId39"/>
    <p:sldId id="368" r:id="rId40"/>
    <p:sldId id="374" r:id="rId41"/>
    <p:sldId id="389" r:id="rId42"/>
    <p:sldId id="392" r:id="rId43"/>
    <p:sldId id="369" r:id="rId44"/>
    <p:sldId id="372" r:id="rId45"/>
    <p:sldId id="373" r:id="rId46"/>
    <p:sldId id="378" r:id="rId47"/>
    <p:sldId id="350" r:id="rId48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3366"/>
    <a:srgbClr val="1E1E8C"/>
    <a:srgbClr val="CC0000"/>
    <a:srgbClr val="DADAE6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6D9F66E-5EB9-4882-86FB-DCBF35E3C3E4}" styleName="中度样式 4 - 强调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306799F8-075E-4A3A-A7F6-7FBC6576F1A4}" styleName="主题样式 2 - 强调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505E3EF-67EA-436B-97B2-0124C06EBD24}" styleName="中度样式 4 - 强调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597" autoAdjust="0"/>
    <p:restoredTop sz="94869" autoAdjust="0"/>
  </p:normalViewPr>
  <p:slideViewPr>
    <p:cSldViewPr>
      <p:cViewPr varScale="1">
        <p:scale>
          <a:sx n="55" d="100"/>
          <a:sy n="55" d="100"/>
        </p:scale>
        <p:origin x="1267" y="48"/>
      </p:cViewPr>
      <p:guideLst/>
    </p:cSldViewPr>
  </p:slideViewPr>
  <p:outlineViewPr>
    <p:cViewPr>
      <p:scale>
        <a:sx n="33" d="100"/>
        <a:sy n="33" d="100"/>
      </p:scale>
      <p:origin x="0" y="-11578"/>
    </p:cViewPr>
  </p:outlineViewPr>
  <p:notesTextViewPr>
    <p:cViewPr>
      <p:scale>
        <a:sx n="1" d="1"/>
        <a:sy n="1" d="1"/>
      </p:scale>
      <p:origin x="0" y="0"/>
    </p:cViewPr>
  </p:notesTextViewPr>
  <p:gridSpacing cx="1080001" cy="1080001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DCD747-755D-4D4D-A50D-482537AB376F}" type="datetimeFigureOut">
              <a:rPr lang="zh-CN" altLang="en-US" smtClean="0"/>
              <a:t>2023/1/4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906D52-CD20-4FEC-BDD4-EF4517D3756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48432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960" name="Group 24">
            <a:extLst>
              <a:ext uri="{FF2B5EF4-FFF2-40B4-BE49-F238E27FC236}">
                <a16:creationId xmlns:a16="http://schemas.microsoft.com/office/drawing/2014/main" id="{0B5182DF-6FF8-B0B6-7F07-127602716B9E}"/>
              </a:ext>
            </a:extLst>
          </p:cNvPr>
          <p:cNvGrpSpPr>
            <a:grpSpLocks/>
          </p:cNvGrpSpPr>
          <p:nvPr/>
        </p:nvGrpSpPr>
        <p:grpSpPr bwMode="auto">
          <a:xfrm>
            <a:off x="0" y="0"/>
            <a:ext cx="9144000" cy="6858000"/>
            <a:chOff x="0" y="0"/>
            <a:chExt cx="5760" cy="4320"/>
          </a:xfrm>
        </p:grpSpPr>
        <p:sp>
          <p:nvSpPr>
            <p:cNvPr id="39938" name="Rectangle 2">
              <a:extLst>
                <a:ext uri="{FF2B5EF4-FFF2-40B4-BE49-F238E27FC236}">
                  <a16:creationId xmlns:a16="http://schemas.microsoft.com/office/drawing/2014/main" id="{57EC6DB8-3AB0-788C-76DE-13B0050E387F}"/>
                </a:ext>
              </a:extLst>
            </p:cNvPr>
            <p:cNvSpPr>
              <a:spLocks noChangeArrowheads="1"/>
            </p:cNvSpPr>
            <p:nvPr/>
          </p:nvSpPr>
          <p:spPr bwMode="hidden">
            <a:xfrm>
              <a:off x="0" y="0"/>
              <a:ext cx="2208" cy="4320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/>
              <a:endParaRPr lang="zh-CN" altLang="zh-CN" sz="2400">
                <a:latin typeface="Times New Roman" panose="02020603050405020304" pitchFamily="18" charset="0"/>
              </a:endParaRPr>
            </a:p>
          </p:txBody>
        </p:sp>
        <p:sp>
          <p:nvSpPr>
            <p:cNvPr id="39942" name="Rectangle 6">
              <a:extLst>
                <a:ext uri="{FF2B5EF4-FFF2-40B4-BE49-F238E27FC236}">
                  <a16:creationId xmlns:a16="http://schemas.microsoft.com/office/drawing/2014/main" id="{107130A7-25CE-B551-580B-B70EFCD2A33F}"/>
                </a:ext>
              </a:extLst>
            </p:cNvPr>
            <p:cNvSpPr>
              <a:spLocks noChangeArrowheads="1"/>
            </p:cNvSpPr>
            <p:nvPr/>
          </p:nvSpPr>
          <p:spPr bwMode="hidden">
            <a:xfrm>
              <a:off x="1081" y="1065"/>
              <a:ext cx="4679" cy="159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lang="zh-CN" altLang="zh-CN" sz="2400">
                <a:latin typeface="Times New Roman" panose="02020603050405020304" pitchFamily="18" charset="0"/>
              </a:endParaRPr>
            </a:p>
          </p:txBody>
        </p:sp>
        <p:grpSp>
          <p:nvGrpSpPr>
            <p:cNvPr id="39958" name="Group 22">
              <a:extLst>
                <a:ext uri="{FF2B5EF4-FFF2-40B4-BE49-F238E27FC236}">
                  <a16:creationId xmlns:a16="http://schemas.microsoft.com/office/drawing/2014/main" id="{BFC83649-37E3-6594-C83A-0E5E338C64F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672"/>
              <a:ext cx="1806" cy="1989"/>
              <a:chOff x="0" y="672"/>
              <a:chExt cx="1806" cy="1989"/>
            </a:xfrm>
          </p:grpSpPr>
          <p:sp>
            <p:nvSpPr>
              <p:cNvPr id="39943" name="Rectangle 7">
                <a:extLst>
                  <a:ext uri="{FF2B5EF4-FFF2-40B4-BE49-F238E27FC236}">
                    <a16:creationId xmlns:a16="http://schemas.microsoft.com/office/drawing/2014/main" id="{D5D769CF-4A25-3036-5D77-C2090131927B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361" y="2257"/>
                <a:ext cx="363" cy="404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zh-CN" altLang="zh-CN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9944" name="Rectangle 8">
                <a:extLst>
                  <a:ext uri="{FF2B5EF4-FFF2-40B4-BE49-F238E27FC236}">
                    <a16:creationId xmlns:a16="http://schemas.microsoft.com/office/drawing/2014/main" id="{E649C32B-965E-636D-F861-AD4516927A01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1081" y="1065"/>
                <a:ext cx="362" cy="405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zh-CN" altLang="zh-CN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9945" name="Rectangle 9">
                <a:extLst>
                  <a:ext uri="{FF2B5EF4-FFF2-40B4-BE49-F238E27FC236}">
                    <a16:creationId xmlns:a16="http://schemas.microsoft.com/office/drawing/2014/main" id="{46DB70F7-3902-69FC-9C40-41F8847DEFDA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1437" y="672"/>
                <a:ext cx="369" cy="400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zh-CN" altLang="zh-CN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9946" name="Rectangle 10">
                <a:extLst>
                  <a:ext uri="{FF2B5EF4-FFF2-40B4-BE49-F238E27FC236}">
                    <a16:creationId xmlns:a16="http://schemas.microsoft.com/office/drawing/2014/main" id="{41E00171-5E79-DF6E-D27F-B73B6F534BB2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719" y="2257"/>
                <a:ext cx="368" cy="404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zh-CN" altLang="zh-CN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9947" name="Rectangle 11">
                <a:extLst>
                  <a:ext uri="{FF2B5EF4-FFF2-40B4-BE49-F238E27FC236}">
                    <a16:creationId xmlns:a16="http://schemas.microsoft.com/office/drawing/2014/main" id="{542A57EF-35A9-2939-8F9D-E6634EEB2983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1437" y="1065"/>
                <a:ext cx="369" cy="40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zh-CN" altLang="zh-CN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9948" name="Rectangle 12">
                <a:extLst>
                  <a:ext uri="{FF2B5EF4-FFF2-40B4-BE49-F238E27FC236}">
                    <a16:creationId xmlns:a16="http://schemas.microsoft.com/office/drawing/2014/main" id="{F19F0F34-C003-D0C8-D4A7-4DE6E1B28AE8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719" y="1464"/>
                <a:ext cx="368" cy="399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zh-CN" altLang="zh-CN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9949" name="Rectangle 13">
                <a:extLst>
                  <a:ext uri="{FF2B5EF4-FFF2-40B4-BE49-F238E27FC236}">
                    <a16:creationId xmlns:a16="http://schemas.microsoft.com/office/drawing/2014/main" id="{FB350BBF-50D8-66FE-AFC5-CC21B30D2E94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0" y="1464"/>
                <a:ext cx="367" cy="399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zh-CN" altLang="zh-CN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9950" name="Rectangle 14">
                <a:extLst>
                  <a:ext uri="{FF2B5EF4-FFF2-40B4-BE49-F238E27FC236}">
                    <a16:creationId xmlns:a16="http://schemas.microsoft.com/office/drawing/2014/main" id="{DD58724E-4F95-E0B4-C0B6-1A0EAD8173CF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1081" y="1464"/>
                <a:ext cx="362" cy="399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zh-CN" altLang="zh-CN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9951" name="Rectangle 15">
                <a:extLst>
                  <a:ext uri="{FF2B5EF4-FFF2-40B4-BE49-F238E27FC236}">
                    <a16:creationId xmlns:a16="http://schemas.microsoft.com/office/drawing/2014/main" id="{268F066C-2E59-C17A-7481-59C73BC44CEE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361" y="1857"/>
                <a:ext cx="363" cy="406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zh-CN" altLang="zh-CN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9952" name="Rectangle 16">
                <a:extLst>
                  <a:ext uri="{FF2B5EF4-FFF2-40B4-BE49-F238E27FC236}">
                    <a16:creationId xmlns:a16="http://schemas.microsoft.com/office/drawing/2014/main" id="{739FBD13-F5E5-D56A-8F03-67F103CAFE70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719" y="1857"/>
                <a:ext cx="368" cy="40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zh-CN" altLang="zh-CN" sz="2400">
                  <a:latin typeface="Times New Roman" panose="02020603050405020304" pitchFamily="18" charset="0"/>
                </a:endParaRPr>
              </a:p>
            </p:txBody>
          </p:sp>
        </p:grpSp>
      </p:grpSp>
      <p:sp>
        <p:nvSpPr>
          <p:cNvPr id="39939" name="Rectangle 3">
            <a:extLst>
              <a:ext uri="{FF2B5EF4-FFF2-40B4-BE49-F238E27FC236}">
                <a16:creationId xmlns:a16="http://schemas.microsoft.com/office/drawing/2014/main" id="{A1721B51-658F-F6BC-72FB-8DA6FDD1C2F2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>
          <a:xfrm>
            <a:off x="457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39940" name="Rectangle 4">
            <a:extLst>
              <a:ext uri="{FF2B5EF4-FFF2-40B4-BE49-F238E27FC236}">
                <a16:creationId xmlns:a16="http://schemas.microsoft.com/office/drawing/2014/main" id="{3456C45F-9DE8-92AA-DAC7-AB1C785FDFAA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39941" name="Rectangle 5">
            <a:extLst>
              <a:ext uri="{FF2B5EF4-FFF2-40B4-BE49-F238E27FC236}">
                <a16:creationId xmlns:a16="http://schemas.microsoft.com/office/drawing/2014/main" id="{F088E691-16C3-CA10-34A6-3E9DF1D33B53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>
            <a:lvl1pPr>
              <a:defRPr/>
            </a:lvl1pPr>
          </a:lstStyle>
          <a:p>
            <a:fld id="{F2C2FA3A-D083-482C-A7A2-C10EB8AA9EDD}" type="slidenum">
              <a:rPr lang="en-US" altLang="zh-CN"/>
              <a:pPr/>
              <a:t>‹#›</a:t>
            </a:fld>
            <a:endParaRPr lang="en-US" altLang="zh-CN"/>
          </a:p>
        </p:txBody>
      </p:sp>
      <p:sp>
        <p:nvSpPr>
          <p:cNvPr id="39953" name="Rectangle 17">
            <a:extLst>
              <a:ext uri="{FF2B5EF4-FFF2-40B4-BE49-F238E27FC236}">
                <a16:creationId xmlns:a16="http://schemas.microsoft.com/office/drawing/2014/main" id="{C162AB9C-1183-0509-D8AE-86165669DDD0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2971800" y="1828800"/>
            <a:ext cx="6019800" cy="2209800"/>
          </a:xfrm>
        </p:spPr>
        <p:txBody>
          <a:bodyPr/>
          <a:lstStyle>
            <a:lvl1pPr>
              <a:defRPr sz="500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noProof="0" dirty="0"/>
              <a:t>单击此处编辑母版标题样式</a:t>
            </a:r>
            <a:endParaRPr lang="en-US" altLang="zh-CN" noProof="0" dirty="0"/>
          </a:p>
        </p:txBody>
      </p:sp>
      <p:sp>
        <p:nvSpPr>
          <p:cNvPr id="39954" name="Rectangle 18">
            <a:extLst>
              <a:ext uri="{FF2B5EF4-FFF2-40B4-BE49-F238E27FC236}">
                <a16:creationId xmlns:a16="http://schemas.microsoft.com/office/drawing/2014/main" id="{408C5BE9-E5E0-2F4F-0AC6-4F16AE0B2305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2971800" y="4267200"/>
            <a:ext cx="6019800" cy="1752600"/>
          </a:xfrm>
        </p:spPr>
        <p:txBody>
          <a:bodyPr/>
          <a:lstStyle>
            <a:lvl1pPr marL="0" indent="0">
              <a:buFont typeface="Wingdings" panose="05000000000000000000" pitchFamily="2" charset="2"/>
              <a:buNone/>
              <a:defRPr sz="3400"/>
            </a:lvl1pPr>
          </a:lstStyle>
          <a:p>
            <a:pPr lvl="0"/>
            <a:r>
              <a:rPr lang="zh-CN" altLang="en-US" noProof="0"/>
              <a:t>单击此处编辑母版副标题样式</a:t>
            </a:r>
            <a:endParaRPr lang="en-US" altLang="zh-CN" noProof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03A3018-F885-15EA-44E1-D4E9F77AD1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AF3F7AC-9945-0CF6-2608-808CA1A8F6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6B3D9AB-67A5-4AC3-E947-E7CDCBA1048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4C54ED9-74BC-986A-B705-E61ADBFDFC0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108F3097-3B98-4AEF-B8AC-E72999CCCE12}" type="slidenum">
              <a:rPr lang="en-US" altLang="zh-CN"/>
              <a:pPr/>
              <a:t>‹#›</a:t>
            </a:fld>
            <a:endParaRPr lang="en-US" altLang="zh-CN"/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7DCD4646-929B-E103-91CF-09CB2FE58E4A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396765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D4112EBF-10A6-DC98-F39A-4705CB79B29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629400" y="457200"/>
            <a:ext cx="2057400" cy="54102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45629D1-99CF-9D31-5BF2-6FCB483F76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57200" y="457200"/>
            <a:ext cx="6019800" cy="54102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F355F1E-CA6D-FB75-01ED-5D5E73BF357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EB951E5-0DEE-0539-B568-F1141CE6BF3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CE79B6F5-8B3A-4FBB-924F-AFF179C12E60}" type="slidenum">
              <a:rPr lang="en-US" altLang="zh-CN"/>
              <a:pPr/>
              <a:t>‹#›</a:t>
            </a:fld>
            <a:endParaRPr lang="en-US" altLang="zh-CN"/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4E2B3E97-F22C-E8CA-3F48-7E3D83FD5F55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692130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9DD612-189B-BDEF-AA9B-5C2B964F9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862DD9D-1E33-5054-A669-02C18F5413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AAA9DBE-ED49-0B03-010F-7779D4DC2A2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DF4AA19-6346-2A9F-6EF0-56034CE0BED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76FF182B-870A-4FE8-A470-49D8A1ADC9E9}" type="slidenum">
              <a:rPr lang="en-US" altLang="zh-CN"/>
              <a:pPr/>
              <a:t>‹#›</a:t>
            </a:fld>
            <a:endParaRPr lang="en-US" altLang="zh-CN"/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0CF6286D-CDA7-A963-D5F5-866EFBC76E4F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494684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8C036E-7C64-3226-FA93-67650EA667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3BE37E3-7CBA-2618-DC4D-A78B151564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B2EA58A-9B4B-D15C-8CE3-DA7B4DE24CC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9632880-CAD1-579E-4C45-9CA1BF80877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E5AE8C2-0744-4DEE-B1FC-9DC920A5881E}" type="slidenum">
              <a:rPr lang="en-US" altLang="zh-CN"/>
              <a:pPr/>
              <a:t>‹#›</a:t>
            </a:fld>
            <a:endParaRPr lang="en-US" altLang="zh-CN"/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FE262242-D875-8B4D-4D8A-A69AB12CC063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775913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CDEC70-E5D0-A9E7-C832-2B59355804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0BC31CD-7EBA-8736-FF3B-064D379426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981200"/>
            <a:ext cx="4038600" cy="3886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3C933CB-6F2C-BC3A-405F-7076B20D27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4038600" cy="3886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4B7751A-02F5-485D-1AE0-FF988D5D341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C0358B3-2BCD-6B00-1F81-23F5B73A603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612ED571-A155-4DAF-A7BA-FC292C027541}" type="slidenum">
              <a:rPr lang="en-US" altLang="zh-CN"/>
              <a:pPr/>
              <a:t>‹#›</a:t>
            </a:fld>
            <a:endParaRPr lang="en-US" altLang="zh-CN"/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C4CC8EBF-2F67-611C-8D1A-035458A3B4D5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4495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C6EA767-2D9D-CD02-7908-43FD430F9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97E952D-FF68-209E-136B-A7AEAD9AE0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34A2F85-4D71-AA7F-AB41-1450BDE89B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AD77573B-6B9F-3FB0-8784-814515BFC1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0CAA847-58CD-A0EE-F943-416A775E09D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页脚占位符 6">
            <a:extLst>
              <a:ext uri="{FF2B5EF4-FFF2-40B4-BE49-F238E27FC236}">
                <a16:creationId xmlns:a16="http://schemas.microsoft.com/office/drawing/2014/main" id="{6E159B54-F640-D474-5D33-879BAC8B46D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1B44611D-4EA1-0255-BB25-050294C7FEE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494C7FC8-D44C-4120-A2E2-28ABEF803243}" type="slidenum">
              <a:rPr lang="en-US" altLang="zh-CN"/>
              <a:pPr/>
              <a:t>‹#›</a:t>
            </a:fld>
            <a:endParaRPr lang="en-US" altLang="zh-CN"/>
          </a:p>
        </p:txBody>
      </p:sp>
      <p:sp>
        <p:nvSpPr>
          <p:cNvPr id="9" name="日期占位符 8">
            <a:extLst>
              <a:ext uri="{FF2B5EF4-FFF2-40B4-BE49-F238E27FC236}">
                <a16:creationId xmlns:a16="http://schemas.microsoft.com/office/drawing/2014/main" id="{4C229C0C-2309-A774-8C9B-5ED42B9270F2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573642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9E71EE6-298D-CB95-E809-E1AFB367CB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391C3F6-9021-5A1F-5A27-65DBC7CFEBF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3E386A5-E545-8100-6ADA-6C7C250123A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BB4A3C20-DD0A-46DE-8678-5EE50F97ABC0}" type="slidenum">
              <a:rPr lang="en-US" altLang="zh-CN"/>
              <a:pPr/>
              <a:t>‹#›</a:t>
            </a:fld>
            <a:endParaRPr lang="en-US" altLang="zh-CN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9BFA10D-01E1-EA95-E441-D69B3F6195D9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585417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B478CF66-816B-6415-4307-0512B9482FF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7A5C7BD-456F-BF31-E59F-0C7F4991295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14F90929-780C-404C-AC0A-2B5DDEE8C294}" type="slidenum">
              <a:rPr lang="en-US" altLang="zh-CN"/>
              <a:pPr/>
              <a:t>‹#›</a:t>
            </a:fld>
            <a:endParaRPr lang="en-US" altLang="zh-CN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973ABAD-4125-9BCA-B165-F7499E4AB00B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77479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026660-ED82-56A2-2999-BE87AC3432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59AF50E-0A2D-3148-5928-F1A791A92C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EECD7A0-B70A-569E-458B-78C8F9072B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23B37B6-DECF-CD44-D1D4-419D96CF85D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35B3A09-C425-6CAA-01A7-312473A03BB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18B84B69-0CC4-400B-88F3-FE1A677E0444}" type="slidenum">
              <a:rPr lang="en-US" altLang="zh-CN"/>
              <a:pPr/>
              <a:t>‹#›</a:t>
            </a:fld>
            <a:endParaRPr lang="en-US" altLang="zh-CN"/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F3BC65F7-8B2E-26CD-B021-AD3E047A68D2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023823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C9A29ED-0BF0-462B-A7D5-79BD083842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0A4430D3-1434-DBBE-AB66-02F180FF9B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EE4A192-E504-A7E7-DB02-353A47E0E9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9AACD69-7F5E-2E98-4A6C-2AFAC225B4B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D1A40FA-4FDC-C8EA-87D4-E3ACA1DFE90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F020DC41-7869-4249-B541-831C0663F001}" type="slidenum">
              <a:rPr lang="en-US" altLang="zh-CN"/>
              <a:pPr/>
              <a:t>‹#›</a:t>
            </a:fld>
            <a:endParaRPr lang="en-US" altLang="zh-CN"/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2A4EEF4A-F190-E91B-0F79-9D3FDF8C5882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289573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5" name="Rectangle 3">
            <a:extLst>
              <a:ext uri="{FF2B5EF4-FFF2-40B4-BE49-F238E27FC236}">
                <a16:creationId xmlns:a16="http://schemas.microsoft.com/office/drawing/2014/main" id="{05D2D911-9750-3AAB-B3DE-9C3411021B3E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ea typeface="宋体" panose="02010600030101010101" pitchFamily="2" charset="-122"/>
              </a:defRPr>
            </a:lvl1pPr>
          </a:lstStyle>
          <a:p>
            <a:endParaRPr lang="en-US" altLang="zh-CN"/>
          </a:p>
        </p:txBody>
      </p:sp>
      <p:sp>
        <p:nvSpPr>
          <p:cNvPr id="38916" name="Rectangle 4">
            <a:extLst>
              <a:ext uri="{FF2B5EF4-FFF2-40B4-BE49-F238E27FC236}">
                <a16:creationId xmlns:a16="http://schemas.microsoft.com/office/drawing/2014/main" id="{F8456D5C-AD58-ACE1-DED9-C82DE226EBF6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 Black" panose="020B0A04020102020204" pitchFamily="34" charset="0"/>
                <a:ea typeface="宋体" panose="02010600030101010101" pitchFamily="2" charset="-122"/>
              </a:defRPr>
            </a:lvl1pPr>
          </a:lstStyle>
          <a:p>
            <a:fld id="{A9A97EF6-A80F-4715-AAFC-4564A637CB8E}" type="slidenum">
              <a:rPr lang="en-US" altLang="zh-CN"/>
              <a:pPr/>
              <a:t>‹#›</a:t>
            </a:fld>
            <a:endParaRPr lang="en-US" altLang="zh-CN" dirty="0"/>
          </a:p>
        </p:txBody>
      </p:sp>
      <p:grpSp>
        <p:nvGrpSpPr>
          <p:cNvPr id="38947" name="Group 35">
            <a:extLst>
              <a:ext uri="{FF2B5EF4-FFF2-40B4-BE49-F238E27FC236}">
                <a16:creationId xmlns:a16="http://schemas.microsoft.com/office/drawing/2014/main" id="{E3F19E3A-7BAB-4E6D-3F25-FE7097F2DF20}"/>
              </a:ext>
            </a:extLst>
          </p:cNvPr>
          <p:cNvGrpSpPr>
            <a:grpSpLocks/>
          </p:cNvGrpSpPr>
          <p:nvPr/>
        </p:nvGrpSpPr>
        <p:grpSpPr bwMode="auto">
          <a:xfrm>
            <a:off x="0" y="0"/>
            <a:ext cx="9144000" cy="546100"/>
            <a:chOff x="0" y="0"/>
            <a:chExt cx="5760" cy="344"/>
          </a:xfrm>
        </p:grpSpPr>
        <p:sp>
          <p:nvSpPr>
            <p:cNvPr id="38917" name="Rectangle 5">
              <a:extLst>
                <a:ext uri="{FF2B5EF4-FFF2-40B4-BE49-F238E27FC236}">
                  <a16:creationId xmlns:a16="http://schemas.microsoft.com/office/drawing/2014/main" id="{30BC0E42-F883-A172-B639-6A19994255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180" cy="336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/>
              <a:endParaRPr lang="zh-CN" altLang="zh-CN" sz="2400">
                <a:latin typeface="Times New Roman" panose="02020603050405020304" pitchFamily="18" charset="0"/>
              </a:endParaRPr>
            </a:p>
          </p:txBody>
        </p:sp>
        <p:sp>
          <p:nvSpPr>
            <p:cNvPr id="38918" name="Rectangle 6">
              <a:extLst>
                <a:ext uri="{FF2B5EF4-FFF2-40B4-BE49-F238E27FC236}">
                  <a16:creationId xmlns:a16="http://schemas.microsoft.com/office/drawing/2014/main" id="{8E61F306-0F08-9EC3-ADE1-F4A09FD0EF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0" y="85"/>
              <a:ext cx="5500" cy="173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lang="zh-CN" altLang="zh-CN" sz="2400">
                <a:latin typeface="Times New Roman" panose="02020603050405020304" pitchFamily="18" charset="0"/>
              </a:endParaRPr>
            </a:p>
          </p:txBody>
        </p:sp>
        <p:sp>
          <p:nvSpPr>
            <p:cNvPr id="38919" name="Rectangle 7">
              <a:extLst>
                <a:ext uri="{FF2B5EF4-FFF2-40B4-BE49-F238E27FC236}">
                  <a16:creationId xmlns:a16="http://schemas.microsoft.com/office/drawing/2014/main" id="{68B9D4B5-96BA-4896-4DED-B76F6C389D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8" y="85"/>
              <a:ext cx="87" cy="89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lang="zh-CN" altLang="zh-CN">
                <a:solidFill>
                  <a:schemeClr val="hlink"/>
                </a:solidFill>
              </a:endParaRPr>
            </a:p>
          </p:txBody>
        </p:sp>
        <p:sp>
          <p:nvSpPr>
            <p:cNvPr id="38920" name="Rectangle 8">
              <a:extLst>
                <a:ext uri="{FF2B5EF4-FFF2-40B4-BE49-F238E27FC236}">
                  <a16:creationId xmlns:a16="http://schemas.microsoft.com/office/drawing/2014/main" id="{3D6059AC-0D8E-19B8-62BC-AC9341228E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" y="0"/>
              <a:ext cx="88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lang="zh-CN" altLang="zh-CN">
                <a:solidFill>
                  <a:schemeClr val="hlink"/>
                </a:solidFill>
              </a:endParaRPr>
            </a:p>
          </p:txBody>
        </p:sp>
        <p:sp>
          <p:nvSpPr>
            <p:cNvPr id="38921" name="Rectangle 9">
              <a:extLst>
                <a:ext uri="{FF2B5EF4-FFF2-40B4-BE49-F238E27FC236}">
                  <a16:creationId xmlns:a16="http://schemas.microsoft.com/office/drawing/2014/main" id="{B92B7333-3141-018B-F8D7-CBDBC0ED42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" y="85"/>
              <a:ext cx="88" cy="8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lang="zh-CN" altLang="zh-CN">
                <a:solidFill>
                  <a:schemeClr val="accent2"/>
                </a:solidFill>
              </a:endParaRPr>
            </a:p>
          </p:txBody>
        </p:sp>
        <p:sp>
          <p:nvSpPr>
            <p:cNvPr id="38922" name="Rectangle 10">
              <a:extLst>
                <a:ext uri="{FF2B5EF4-FFF2-40B4-BE49-F238E27FC236}">
                  <a16:creationId xmlns:a16="http://schemas.microsoft.com/office/drawing/2014/main" id="{50187422-3A55-65E2-EF34-264A2A1852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3" y="173"/>
              <a:ext cx="86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lang="zh-CN" altLang="zh-CN">
                <a:solidFill>
                  <a:schemeClr val="hlink"/>
                </a:solidFill>
              </a:endParaRPr>
            </a:p>
          </p:txBody>
        </p:sp>
        <p:sp>
          <p:nvSpPr>
            <p:cNvPr id="38923" name="Rectangle 11">
              <a:extLst>
                <a:ext uri="{FF2B5EF4-FFF2-40B4-BE49-F238E27FC236}">
                  <a16:creationId xmlns:a16="http://schemas.microsoft.com/office/drawing/2014/main" id="{A72858B5-6AEC-75D5-0315-4FF285B2FF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" y="86"/>
              <a:ext cx="89" cy="87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lang="zh-CN" altLang="zh-CN" sz="2400">
                <a:latin typeface="Times New Roman" panose="02020603050405020304" pitchFamily="18" charset="0"/>
              </a:endParaRPr>
            </a:p>
          </p:txBody>
        </p:sp>
        <p:sp>
          <p:nvSpPr>
            <p:cNvPr id="38924" name="Rectangle 12">
              <a:extLst>
                <a:ext uri="{FF2B5EF4-FFF2-40B4-BE49-F238E27FC236}">
                  <a16:creationId xmlns:a16="http://schemas.microsoft.com/office/drawing/2014/main" id="{F945FDAD-4047-DABF-930B-FF1FD11A4D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8" y="171"/>
              <a:ext cx="87" cy="8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lang="zh-CN" altLang="zh-CN">
                <a:solidFill>
                  <a:schemeClr val="accent2"/>
                </a:solidFill>
              </a:endParaRPr>
            </a:p>
          </p:txBody>
        </p:sp>
        <p:sp>
          <p:nvSpPr>
            <p:cNvPr id="38925" name="Rectangle 13">
              <a:extLst>
                <a:ext uri="{FF2B5EF4-FFF2-40B4-BE49-F238E27FC236}">
                  <a16:creationId xmlns:a16="http://schemas.microsoft.com/office/drawing/2014/main" id="{E92CDEC2-E72C-1F64-FD8F-0E5A7EEC0D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3" y="258"/>
              <a:ext cx="86" cy="8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lang="zh-CN" altLang="zh-CN">
                <a:solidFill>
                  <a:schemeClr val="accent2"/>
                </a:solidFill>
              </a:endParaRPr>
            </a:p>
          </p:txBody>
        </p:sp>
      </p:grpSp>
      <p:sp>
        <p:nvSpPr>
          <p:cNvPr id="38926" name="Rectangle 14">
            <a:extLst>
              <a:ext uri="{FF2B5EF4-FFF2-40B4-BE49-F238E27FC236}">
                <a16:creationId xmlns:a16="http://schemas.microsoft.com/office/drawing/2014/main" id="{5852071B-871E-51C1-A18C-1A78370F52A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457200"/>
            <a:ext cx="82296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单击此处编辑母版标题样式</a:t>
            </a:r>
            <a:endParaRPr lang="en-US" altLang="zh-CN" dirty="0"/>
          </a:p>
        </p:txBody>
      </p:sp>
      <p:sp>
        <p:nvSpPr>
          <p:cNvPr id="38927" name="Rectangle 15">
            <a:extLst>
              <a:ext uri="{FF2B5EF4-FFF2-40B4-BE49-F238E27FC236}">
                <a16:creationId xmlns:a16="http://schemas.microsoft.com/office/drawing/2014/main" id="{4D7903A5-5B66-BCD0-7341-633A95A09F2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78631" y="1156176"/>
            <a:ext cx="8229600" cy="3886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  <a:endParaRPr lang="en-US" altLang="zh-CN" dirty="0"/>
          </a:p>
        </p:txBody>
      </p:sp>
      <p:sp>
        <p:nvSpPr>
          <p:cNvPr id="38929" name="Rectangle 17">
            <a:extLst>
              <a:ext uri="{FF2B5EF4-FFF2-40B4-BE49-F238E27FC236}">
                <a16:creationId xmlns:a16="http://schemas.microsoft.com/office/drawing/2014/main" id="{CDA7BD16-3E0D-1E54-B9D0-B6B752FC2D2C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ea typeface="宋体" panose="02010600030101010101" pitchFamily="2" charset="-122"/>
              </a:defRPr>
            </a:lvl1pPr>
          </a:lstStyle>
          <a:p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  <p:sldLayoutId id="2147483658" r:id="rId5"/>
    <p:sldLayoutId id="2147483659" r:id="rId6"/>
    <p:sldLayoutId id="2147483660" r:id="rId7"/>
    <p:sldLayoutId id="2147483661" r:id="rId8"/>
    <p:sldLayoutId id="2147483662" r:id="rId9"/>
    <p:sldLayoutId id="2147483663" r:id="rId10"/>
    <p:sldLayoutId id="2147483664" r:id="rId11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宋体" panose="02010600030101010101" pitchFamily="2" charset="-122"/>
          <a:ea typeface="宋体" panose="02010600030101010101" pitchFamily="2" charset="-122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SzPct val="75000"/>
        <a:buFont typeface="Wingdings" panose="05000000000000000000" pitchFamily="2" charset="2"/>
        <a:buChar char="n"/>
        <a:defRPr sz="3200" kern="1200">
          <a:solidFill>
            <a:schemeClr val="tx1"/>
          </a:solidFill>
          <a:latin typeface="宋体" panose="02010600030101010101" pitchFamily="2" charset="-122"/>
          <a:ea typeface="宋体" panose="02010600030101010101" pitchFamily="2" charset="-122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80000"/>
        <a:buFont typeface="Wingdings" panose="05000000000000000000" pitchFamily="2" charset="2"/>
        <a:buChar char="¨"/>
        <a:defRPr sz="2800" kern="1200">
          <a:solidFill>
            <a:schemeClr val="tx1"/>
          </a:solidFill>
          <a:latin typeface="宋体" panose="02010600030101010101" pitchFamily="2" charset="-122"/>
          <a:ea typeface="宋体" panose="02010600030101010101" pitchFamily="2" charset="-122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SzPct val="65000"/>
        <a:buFont typeface="Wingdings" panose="05000000000000000000" pitchFamily="2" charset="2"/>
        <a:buChar char="n"/>
        <a:defRPr sz="2400" kern="1200">
          <a:solidFill>
            <a:schemeClr val="tx1"/>
          </a:solidFill>
          <a:latin typeface="宋体" panose="02010600030101010101" pitchFamily="2" charset="-122"/>
          <a:ea typeface="宋体" panose="02010600030101010101" pitchFamily="2" charset="-122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¨"/>
        <a:defRPr sz="2000" kern="1200">
          <a:solidFill>
            <a:schemeClr val="tx1"/>
          </a:solidFill>
          <a:latin typeface="宋体" panose="02010600030101010101" pitchFamily="2" charset="-122"/>
          <a:ea typeface="宋体" panose="02010600030101010101" pitchFamily="2" charset="-122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宋体" panose="02010600030101010101" pitchFamily="2" charset="-122"/>
          <a:ea typeface="宋体" panose="02010600030101010101" pitchFamily="2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.bin"/><Relationship Id="rId3" Type="http://schemas.openxmlformats.org/officeDocument/2006/relationships/image" Target="../media/image9.wmf"/><Relationship Id="rId7" Type="http://schemas.openxmlformats.org/officeDocument/2006/relationships/image" Target="../media/image13.wmf"/><Relationship Id="rId2" Type="http://schemas.openxmlformats.org/officeDocument/2006/relationships/oleObject" Target="../embeddings/oleObject11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3.bin"/><Relationship Id="rId5" Type="http://schemas.openxmlformats.org/officeDocument/2006/relationships/image" Target="../media/image12.wmf"/><Relationship Id="rId4" Type="http://schemas.openxmlformats.org/officeDocument/2006/relationships/oleObject" Target="../embeddings/oleObject12.bin"/><Relationship Id="rId9" Type="http://schemas.openxmlformats.org/officeDocument/2006/relationships/image" Target="../media/image8.w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7" Type="http://schemas.openxmlformats.org/officeDocument/2006/relationships/image" Target="../media/image14.wmf"/><Relationship Id="rId2" Type="http://schemas.openxmlformats.org/officeDocument/2006/relationships/oleObject" Target="../embeddings/oleObject7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4.bin"/><Relationship Id="rId5" Type="http://schemas.openxmlformats.org/officeDocument/2006/relationships/image" Target="../media/image9.wmf"/><Relationship Id="rId4" Type="http://schemas.openxmlformats.org/officeDocument/2006/relationships/oleObject" Target="../embeddings/oleObject8.bin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8.bin"/><Relationship Id="rId13" Type="http://schemas.openxmlformats.org/officeDocument/2006/relationships/image" Target="../media/image20.emf"/><Relationship Id="rId3" Type="http://schemas.openxmlformats.org/officeDocument/2006/relationships/image" Target="../media/image15.wmf"/><Relationship Id="rId7" Type="http://schemas.openxmlformats.org/officeDocument/2006/relationships/image" Target="../media/image17.wmf"/><Relationship Id="rId12" Type="http://schemas.openxmlformats.org/officeDocument/2006/relationships/oleObject" Target="../embeddings/oleObject20.bin"/><Relationship Id="rId2" Type="http://schemas.openxmlformats.org/officeDocument/2006/relationships/oleObject" Target="../embeddings/oleObject15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7.bin"/><Relationship Id="rId11" Type="http://schemas.openxmlformats.org/officeDocument/2006/relationships/image" Target="../media/image19.emf"/><Relationship Id="rId5" Type="http://schemas.openxmlformats.org/officeDocument/2006/relationships/image" Target="../media/image16.wmf"/><Relationship Id="rId10" Type="http://schemas.openxmlformats.org/officeDocument/2006/relationships/oleObject" Target="../embeddings/oleObject19.bin"/><Relationship Id="rId4" Type="http://schemas.openxmlformats.org/officeDocument/2006/relationships/oleObject" Target="../embeddings/oleObject16.bin"/><Relationship Id="rId9" Type="http://schemas.openxmlformats.org/officeDocument/2006/relationships/image" Target="../media/image18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4.bin"/><Relationship Id="rId3" Type="http://schemas.openxmlformats.org/officeDocument/2006/relationships/image" Target="../media/image21.wmf"/><Relationship Id="rId7" Type="http://schemas.openxmlformats.org/officeDocument/2006/relationships/image" Target="../media/image23.wmf"/><Relationship Id="rId2" Type="http://schemas.openxmlformats.org/officeDocument/2006/relationships/oleObject" Target="../embeddings/oleObject21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23.bin"/><Relationship Id="rId5" Type="http://schemas.openxmlformats.org/officeDocument/2006/relationships/image" Target="../media/image22.wmf"/><Relationship Id="rId4" Type="http://schemas.openxmlformats.org/officeDocument/2006/relationships/oleObject" Target="../embeddings/oleObject22.bin"/><Relationship Id="rId9" Type="http://schemas.openxmlformats.org/officeDocument/2006/relationships/image" Target="../media/image24.wm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8.bin"/><Relationship Id="rId13" Type="http://schemas.openxmlformats.org/officeDocument/2006/relationships/image" Target="../media/image30.wmf"/><Relationship Id="rId3" Type="http://schemas.openxmlformats.org/officeDocument/2006/relationships/image" Target="../media/image25.wmf"/><Relationship Id="rId7" Type="http://schemas.openxmlformats.org/officeDocument/2006/relationships/image" Target="../media/image27.wmf"/><Relationship Id="rId12" Type="http://schemas.openxmlformats.org/officeDocument/2006/relationships/oleObject" Target="../embeddings/oleObject30.bin"/><Relationship Id="rId2" Type="http://schemas.openxmlformats.org/officeDocument/2006/relationships/oleObject" Target="../embeddings/oleObject25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27.bin"/><Relationship Id="rId11" Type="http://schemas.openxmlformats.org/officeDocument/2006/relationships/image" Target="../media/image29.wmf"/><Relationship Id="rId5" Type="http://schemas.openxmlformats.org/officeDocument/2006/relationships/image" Target="../media/image26.wmf"/><Relationship Id="rId10" Type="http://schemas.openxmlformats.org/officeDocument/2006/relationships/oleObject" Target="../embeddings/oleObject29.bin"/><Relationship Id="rId4" Type="http://schemas.openxmlformats.org/officeDocument/2006/relationships/oleObject" Target="../embeddings/oleObject26.bin"/><Relationship Id="rId9" Type="http://schemas.openxmlformats.org/officeDocument/2006/relationships/image" Target="../media/image28.w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wmf"/><Relationship Id="rId2" Type="http://schemas.openxmlformats.org/officeDocument/2006/relationships/oleObject" Target="../embeddings/oleObject31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wmf"/><Relationship Id="rId4" Type="http://schemas.openxmlformats.org/officeDocument/2006/relationships/oleObject" Target="../embeddings/oleObject32.bin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wmf"/><Relationship Id="rId13" Type="http://schemas.openxmlformats.org/officeDocument/2006/relationships/oleObject" Target="../embeddings/oleObject38.bin"/><Relationship Id="rId3" Type="http://schemas.openxmlformats.org/officeDocument/2006/relationships/image" Target="../media/image33.wmf"/><Relationship Id="rId7" Type="http://schemas.openxmlformats.org/officeDocument/2006/relationships/oleObject" Target="../embeddings/oleObject35.bin"/><Relationship Id="rId12" Type="http://schemas.openxmlformats.org/officeDocument/2006/relationships/image" Target="../media/image38.wmf"/><Relationship Id="rId2" Type="http://schemas.openxmlformats.org/officeDocument/2006/relationships/oleObject" Target="../embeddings/oleObject33.bin"/><Relationship Id="rId16" Type="http://schemas.openxmlformats.org/officeDocument/2006/relationships/image" Target="../media/image40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oleObject" Target="../embeddings/oleObject37.bin"/><Relationship Id="rId5" Type="http://schemas.openxmlformats.org/officeDocument/2006/relationships/image" Target="../media/image34.wmf"/><Relationship Id="rId15" Type="http://schemas.openxmlformats.org/officeDocument/2006/relationships/oleObject" Target="../embeddings/oleObject39.bin"/><Relationship Id="rId10" Type="http://schemas.openxmlformats.org/officeDocument/2006/relationships/image" Target="../media/image37.wmf"/><Relationship Id="rId4" Type="http://schemas.openxmlformats.org/officeDocument/2006/relationships/oleObject" Target="../embeddings/oleObject34.bin"/><Relationship Id="rId9" Type="http://schemas.openxmlformats.org/officeDocument/2006/relationships/oleObject" Target="../embeddings/oleObject36.bin"/><Relationship Id="rId14" Type="http://schemas.openxmlformats.org/officeDocument/2006/relationships/image" Target="../media/image39.w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emf"/><Relationship Id="rId3" Type="http://schemas.openxmlformats.org/officeDocument/2006/relationships/image" Target="../media/image43.wmf"/><Relationship Id="rId7" Type="http://schemas.openxmlformats.org/officeDocument/2006/relationships/image" Target="../media/image8.wmf"/><Relationship Id="rId2" Type="http://schemas.openxmlformats.org/officeDocument/2006/relationships/oleObject" Target="../embeddings/oleObject40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7.bin"/><Relationship Id="rId5" Type="http://schemas.openxmlformats.org/officeDocument/2006/relationships/image" Target="../media/image44.wmf"/><Relationship Id="rId10" Type="http://schemas.openxmlformats.org/officeDocument/2006/relationships/image" Target="../media/image45.wmf"/><Relationship Id="rId4" Type="http://schemas.openxmlformats.org/officeDocument/2006/relationships/oleObject" Target="../embeddings/oleObject41.bin"/><Relationship Id="rId9" Type="http://schemas.openxmlformats.org/officeDocument/2006/relationships/oleObject" Target="../embeddings/oleObject42.bin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wmf"/><Relationship Id="rId3" Type="http://schemas.openxmlformats.org/officeDocument/2006/relationships/image" Target="../media/image43.wmf"/><Relationship Id="rId7" Type="http://schemas.openxmlformats.org/officeDocument/2006/relationships/oleObject" Target="../embeddings/oleObject44.bin"/><Relationship Id="rId12" Type="http://schemas.openxmlformats.org/officeDocument/2006/relationships/image" Target="../media/image48.wmf"/><Relationship Id="rId2" Type="http://schemas.openxmlformats.org/officeDocument/2006/relationships/oleObject" Target="../embeddings/oleObject43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emf"/><Relationship Id="rId11" Type="http://schemas.openxmlformats.org/officeDocument/2006/relationships/oleObject" Target="../embeddings/oleObject46.bin"/><Relationship Id="rId5" Type="http://schemas.openxmlformats.org/officeDocument/2006/relationships/image" Target="../media/image8.wmf"/><Relationship Id="rId10" Type="http://schemas.openxmlformats.org/officeDocument/2006/relationships/image" Target="../media/image47.wmf"/><Relationship Id="rId4" Type="http://schemas.openxmlformats.org/officeDocument/2006/relationships/oleObject" Target="../embeddings/oleObject7.bin"/><Relationship Id="rId9" Type="http://schemas.openxmlformats.org/officeDocument/2006/relationships/oleObject" Target="../embeddings/oleObject45.bin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7.bin"/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emf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emf"/><Relationship Id="rId13" Type="http://schemas.openxmlformats.org/officeDocument/2006/relationships/oleObject" Target="../embeddings/oleObject51.bin"/><Relationship Id="rId18" Type="http://schemas.openxmlformats.org/officeDocument/2006/relationships/image" Target="../media/image60.emf"/><Relationship Id="rId3" Type="http://schemas.openxmlformats.org/officeDocument/2006/relationships/oleObject" Target="../embeddings/oleObject48.bin"/><Relationship Id="rId7" Type="http://schemas.openxmlformats.org/officeDocument/2006/relationships/image" Target="../media/image54.emf"/><Relationship Id="rId12" Type="http://schemas.openxmlformats.org/officeDocument/2006/relationships/image" Target="../media/image57.emf"/><Relationship Id="rId17" Type="http://schemas.openxmlformats.org/officeDocument/2006/relationships/oleObject" Target="../embeddings/oleObject53.bin"/><Relationship Id="rId2" Type="http://schemas.openxmlformats.org/officeDocument/2006/relationships/image" Target="../media/image49.emf"/><Relationship Id="rId16" Type="http://schemas.openxmlformats.org/officeDocument/2006/relationships/image" Target="../media/image59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emf"/><Relationship Id="rId11" Type="http://schemas.openxmlformats.org/officeDocument/2006/relationships/oleObject" Target="../embeddings/oleObject50.bin"/><Relationship Id="rId5" Type="http://schemas.openxmlformats.org/officeDocument/2006/relationships/image" Target="../media/image52.emf"/><Relationship Id="rId15" Type="http://schemas.openxmlformats.org/officeDocument/2006/relationships/oleObject" Target="../embeddings/oleObject52.bin"/><Relationship Id="rId10" Type="http://schemas.openxmlformats.org/officeDocument/2006/relationships/image" Target="../media/image56.wmf"/><Relationship Id="rId4" Type="http://schemas.openxmlformats.org/officeDocument/2006/relationships/image" Target="../media/image51.emf"/><Relationship Id="rId9" Type="http://schemas.openxmlformats.org/officeDocument/2006/relationships/oleObject" Target="../embeddings/oleObject49.bin"/><Relationship Id="rId14" Type="http://schemas.openxmlformats.org/officeDocument/2006/relationships/image" Target="../media/image58.wmf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wmf"/><Relationship Id="rId13" Type="http://schemas.openxmlformats.org/officeDocument/2006/relationships/oleObject" Target="../embeddings/oleObject59.bin"/><Relationship Id="rId18" Type="http://schemas.openxmlformats.org/officeDocument/2006/relationships/image" Target="../media/image67.wmf"/><Relationship Id="rId3" Type="http://schemas.openxmlformats.org/officeDocument/2006/relationships/oleObject" Target="../embeddings/oleObject54.bin"/><Relationship Id="rId7" Type="http://schemas.openxmlformats.org/officeDocument/2006/relationships/oleObject" Target="../embeddings/oleObject56.bin"/><Relationship Id="rId12" Type="http://schemas.openxmlformats.org/officeDocument/2006/relationships/image" Target="../media/image64.wmf"/><Relationship Id="rId17" Type="http://schemas.openxmlformats.org/officeDocument/2006/relationships/oleObject" Target="../embeddings/oleObject61.bin"/><Relationship Id="rId2" Type="http://schemas.openxmlformats.org/officeDocument/2006/relationships/image" Target="../media/image49.emf"/><Relationship Id="rId16" Type="http://schemas.openxmlformats.org/officeDocument/2006/relationships/image" Target="../media/image66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wmf"/><Relationship Id="rId11" Type="http://schemas.openxmlformats.org/officeDocument/2006/relationships/oleObject" Target="../embeddings/oleObject58.bin"/><Relationship Id="rId5" Type="http://schemas.openxmlformats.org/officeDocument/2006/relationships/oleObject" Target="../embeddings/oleObject55.bin"/><Relationship Id="rId15" Type="http://schemas.openxmlformats.org/officeDocument/2006/relationships/oleObject" Target="../embeddings/oleObject60.bin"/><Relationship Id="rId10" Type="http://schemas.openxmlformats.org/officeDocument/2006/relationships/image" Target="../media/image63.wmf"/><Relationship Id="rId4" Type="http://schemas.openxmlformats.org/officeDocument/2006/relationships/image" Target="../media/image60.emf"/><Relationship Id="rId9" Type="http://schemas.openxmlformats.org/officeDocument/2006/relationships/oleObject" Target="../embeddings/oleObject57.bin"/><Relationship Id="rId14" Type="http://schemas.openxmlformats.org/officeDocument/2006/relationships/image" Target="../media/image65.wm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wmf"/><Relationship Id="rId3" Type="http://schemas.openxmlformats.org/officeDocument/2006/relationships/oleObject" Target="../embeddings/oleObject62.bin"/><Relationship Id="rId7" Type="http://schemas.openxmlformats.org/officeDocument/2006/relationships/oleObject" Target="../embeddings/oleObject64.bin"/><Relationship Id="rId12" Type="http://schemas.openxmlformats.org/officeDocument/2006/relationships/image" Target="../media/image76.wmf"/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wmf"/><Relationship Id="rId11" Type="http://schemas.openxmlformats.org/officeDocument/2006/relationships/oleObject" Target="../embeddings/oleObject66.bin"/><Relationship Id="rId5" Type="http://schemas.openxmlformats.org/officeDocument/2006/relationships/oleObject" Target="../embeddings/oleObject63.bin"/><Relationship Id="rId10" Type="http://schemas.openxmlformats.org/officeDocument/2006/relationships/image" Target="../media/image75.wmf"/><Relationship Id="rId4" Type="http://schemas.openxmlformats.org/officeDocument/2006/relationships/image" Target="../media/image72.wmf"/><Relationship Id="rId9" Type="http://schemas.openxmlformats.org/officeDocument/2006/relationships/oleObject" Target="../embeddings/oleObject65.bin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wmf"/><Relationship Id="rId3" Type="http://schemas.openxmlformats.org/officeDocument/2006/relationships/oleObject" Target="../embeddings/oleObject67.bin"/><Relationship Id="rId7" Type="http://schemas.openxmlformats.org/officeDocument/2006/relationships/oleObject" Target="../embeddings/oleObject69.bin"/><Relationship Id="rId2" Type="http://schemas.openxmlformats.org/officeDocument/2006/relationships/image" Target="../media/image7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wmf"/><Relationship Id="rId5" Type="http://schemas.openxmlformats.org/officeDocument/2006/relationships/oleObject" Target="../embeddings/oleObject68.bin"/><Relationship Id="rId4" Type="http://schemas.openxmlformats.org/officeDocument/2006/relationships/image" Target="../media/image78.emf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wmf"/><Relationship Id="rId13" Type="http://schemas.openxmlformats.org/officeDocument/2006/relationships/oleObject" Target="../embeddings/oleObject75.bin"/><Relationship Id="rId18" Type="http://schemas.openxmlformats.org/officeDocument/2006/relationships/image" Target="../media/image85.wmf"/><Relationship Id="rId3" Type="http://schemas.openxmlformats.org/officeDocument/2006/relationships/oleObject" Target="../embeddings/oleObject70.bin"/><Relationship Id="rId7" Type="http://schemas.openxmlformats.org/officeDocument/2006/relationships/oleObject" Target="../embeddings/oleObject72.bin"/><Relationship Id="rId12" Type="http://schemas.openxmlformats.org/officeDocument/2006/relationships/image" Target="../media/image82.wmf"/><Relationship Id="rId17" Type="http://schemas.openxmlformats.org/officeDocument/2006/relationships/oleObject" Target="../embeddings/oleObject77.bin"/><Relationship Id="rId2" Type="http://schemas.openxmlformats.org/officeDocument/2006/relationships/image" Target="../media/image77.emf"/><Relationship Id="rId16" Type="http://schemas.openxmlformats.org/officeDocument/2006/relationships/image" Target="../media/image84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wmf"/><Relationship Id="rId11" Type="http://schemas.openxmlformats.org/officeDocument/2006/relationships/oleObject" Target="../embeddings/oleObject74.bin"/><Relationship Id="rId5" Type="http://schemas.openxmlformats.org/officeDocument/2006/relationships/oleObject" Target="../embeddings/oleObject71.bin"/><Relationship Id="rId15" Type="http://schemas.openxmlformats.org/officeDocument/2006/relationships/oleObject" Target="../embeddings/oleObject76.bin"/><Relationship Id="rId10" Type="http://schemas.openxmlformats.org/officeDocument/2006/relationships/image" Target="../media/image81.wmf"/><Relationship Id="rId4" Type="http://schemas.openxmlformats.org/officeDocument/2006/relationships/image" Target="../media/image78.emf"/><Relationship Id="rId9" Type="http://schemas.openxmlformats.org/officeDocument/2006/relationships/oleObject" Target="../embeddings/oleObject73.bin"/><Relationship Id="rId14" Type="http://schemas.openxmlformats.org/officeDocument/2006/relationships/image" Target="../media/image83.wmf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0.bin"/><Relationship Id="rId13" Type="http://schemas.openxmlformats.org/officeDocument/2006/relationships/image" Target="../media/image91.wmf"/><Relationship Id="rId3" Type="http://schemas.openxmlformats.org/officeDocument/2006/relationships/oleObject" Target="../embeddings/oleObject78.bin"/><Relationship Id="rId7" Type="http://schemas.openxmlformats.org/officeDocument/2006/relationships/image" Target="../media/image54.emf"/><Relationship Id="rId12" Type="http://schemas.openxmlformats.org/officeDocument/2006/relationships/oleObject" Target="../embeddings/oleObject82.bin"/><Relationship Id="rId2" Type="http://schemas.openxmlformats.org/officeDocument/2006/relationships/image" Target="../media/image8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wmf"/><Relationship Id="rId11" Type="http://schemas.openxmlformats.org/officeDocument/2006/relationships/image" Target="../media/image90.wmf"/><Relationship Id="rId5" Type="http://schemas.openxmlformats.org/officeDocument/2006/relationships/oleObject" Target="../embeddings/oleObject79.bin"/><Relationship Id="rId15" Type="http://schemas.openxmlformats.org/officeDocument/2006/relationships/image" Target="../media/image92.wmf"/><Relationship Id="rId10" Type="http://schemas.openxmlformats.org/officeDocument/2006/relationships/oleObject" Target="../embeddings/oleObject81.bin"/><Relationship Id="rId4" Type="http://schemas.openxmlformats.org/officeDocument/2006/relationships/image" Target="../media/image87.wmf"/><Relationship Id="rId9" Type="http://schemas.openxmlformats.org/officeDocument/2006/relationships/image" Target="../media/image89.wmf"/><Relationship Id="rId14" Type="http://schemas.openxmlformats.org/officeDocument/2006/relationships/oleObject" Target="../embeddings/oleObject83.bin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6.bin"/><Relationship Id="rId13" Type="http://schemas.openxmlformats.org/officeDocument/2006/relationships/oleObject" Target="../embeddings/oleObject88.bin"/><Relationship Id="rId3" Type="http://schemas.openxmlformats.org/officeDocument/2006/relationships/oleObject" Target="../embeddings/oleObject84.bin"/><Relationship Id="rId7" Type="http://schemas.openxmlformats.org/officeDocument/2006/relationships/image" Target="../media/image95.emf"/><Relationship Id="rId12" Type="http://schemas.openxmlformats.org/officeDocument/2006/relationships/image" Target="../media/image98.wmf"/><Relationship Id="rId2" Type="http://schemas.openxmlformats.org/officeDocument/2006/relationships/image" Target="../media/image8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wmf"/><Relationship Id="rId11" Type="http://schemas.openxmlformats.org/officeDocument/2006/relationships/oleObject" Target="../embeddings/oleObject87.bin"/><Relationship Id="rId5" Type="http://schemas.openxmlformats.org/officeDocument/2006/relationships/oleObject" Target="../embeddings/oleObject85.bin"/><Relationship Id="rId10" Type="http://schemas.openxmlformats.org/officeDocument/2006/relationships/image" Target="../media/image97.emf"/><Relationship Id="rId4" Type="http://schemas.openxmlformats.org/officeDocument/2006/relationships/image" Target="../media/image93.wmf"/><Relationship Id="rId9" Type="http://schemas.openxmlformats.org/officeDocument/2006/relationships/image" Target="../media/image96.w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wmf"/><Relationship Id="rId2" Type="http://schemas.openxmlformats.org/officeDocument/2006/relationships/oleObject" Target="../embeddings/oleObject89.bin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3.bin"/><Relationship Id="rId13" Type="http://schemas.openxmlformats.org/officeDocument/2006/relationships/image" Target="../media/image104.wmf"/><Relationship Id="rId18" Type="http://schemas.openxmlformats.org/officeDocument/2006/relationships/oleObject" Target="../embeddings/oleObject98.bin"/><Relationship Id="rId3" Type="http://schemas.openxmlformats.org/officeDocument/2006/relationships/image" Target="../media/image99.wmf"/><Relationship Id="rId21" Type="http://schemas.openxmlformats.org/officeDocument/2006/relationships/image" Target="../media/image108.wmf"/><Relationship Id="rId7" Type="http://schemas.openxmlformats.org/officeDocument/2006/relationships/image" Target="../media/image101.wmf"/><Relationship Id="rId12" Type="http://schemas.openxmlformats.org/officeDocument/2006/relationships/oleObject" Target="../embeddings/oleObject95.bin"/><Relationship Id="rId17" Type="http://schemas.openxmlformats.org/officeDocument/2006/relationships/image" Target="../media/image106.wmf"/><Relationship Id="rId25" Type="http://schemas.openxmlformats.org/officeDocument/2006/relationships/image" Target="../media/image110.wmf"/><Relationship Id="rId2" Type="http://schemas.openxmlformats.org/officeDocument/2006/relationships/oleObject" Target="../embeddings/oleObject90.bin"/><Relationship Id="rId16" Type="http://schemas.openxmlformats.org/officeDocument/2006/relationships/oleObject" Target="../embeddings/oleObject97.bin"/><Relationship Id="rId20" Type="http://schemas.openxmlformats.org/officeDocument/2006/relationships/oleObject" Target="../embeddings/oleObject99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92.bin"/><Relationship Id="rId11" Type="http://schemas.openxmlformats.org/officeDocument/2006/relationships/image" Target="../media/image103.wmf"/><Relationship Id="rId24" Type="http://schemas.openxmlformats.org/officeDocument/2006/relationships/oleObject" Target="../embeddings/oleObject101.bin"/><Relationship Id="rId5" Type="http://schemas.openxmlformats.org/officeDocument/2006/relationships/image" Target="../media/image100.wmf"/><Relationship Id="rId15" Type="http://schemas.openxmlformats.org/officeDocument/2006/relationships/image" Target="../media/image105.wmf"/><Relationship Id="rId23" Type="http://schemas.openxmlformats.org/officeDocument/2006/relationships/image" Target="../media/image109.wmf"/><Relationship Id="rId10" Type="http://schemas.openxmlformats.org/officeDocument/2006/relationships/oleObject" Target="../embeddings/oleObject94.bin"/><Relationship Id="rId19" Type="http://schemas.openxmlformats.org/officeDocument/2006/relationships/image" Target="../media/image107.emf"/><Relationship Id="rId4" Type="http://schemas.openxmlformats.org/officeDocument/2006/relationships/oleObject" Target="../embeddings/oleObject91.bin"/><Relationship Id="rId9" Type="http://schemas.openxmlformats.org/officeDocument/2006/relationships/image" Target="../media/image102.wmf"/><Relationship Id="rId14" Type="http://schemas.openxmlformats.org/officeDocument/2006/relationships/oleObject" Target="../embeddings/oleObject96.bin"/><Relationship Id="rId22" Type="http://schemas.openxmlformats.org/officeDocument/2006/relationships/oleObject" Target="../embeddings/oleObject100.bin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5.bin"/><Relationship Id="rId13" Type="http://schemas.openxmlformats.org/officeDocument/2006/relationships/oleObject" Target="../embeddings/oleObject107.bin"/><Relationship Id="rId3" Type="http://schemas.openxmlformats.org/officeDocument/2006/relationships/image" Target="../media/image111.wmf"/><Relationship Id="rId7" Type="http://schemas.openxmlformats.org/officeDocument/2006/relationships/image" Target="../media/image113.wmf"/><Relationship Id="rId12" Type="http://schemas.openxmlformats.org/officeDocument/2006/relationships/image" Target="../media/image116.wmf"/><Relationship Id="rId2" Type="http://schemas.openxmlformats.org/officeDocument/2006/relationships/oleObject" Target="../embeddings/oleObject102.bin"/><Relationship Id="rId16" Type="http://schemas.openxmlformats.org/officeDocument/2006/relationships/image" Target="../media/image118.wmf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04.bin"/><Relationship Id="rId11" Type="http://schemas.openxmlformats.org/officeDocument/2006/relationships/oleObject" Target="../embeddings/oleObject106.bin"/><Relationship Id="rId5" Type="http://schemas.openxmlformats.org/officeDocument/2006/relationships/image" Target="../media/image112.wmf"/><Relationship Id="rId15" Type="http://schemas.openxmlformats.org/officeDocument/2006/relationships/oleObject" Target="../embeddings/oleObject108.bin"/><Relationship Id="rId10" Type="http://schemas.openxmlformats.org/officeDocument/2006/relationships/image" Target="../media/image115.png"/><Relationship Id="rId4" Type="http://schemas.openxmlformats.org/officeDocument/2006/relationships/oleObject" Target="../embeddings/oleObject103.bin"/><Relationship Id="rId9" Type="http://schemas.openxmlformats.org/officeDocument/2006/relationships/image" Target="../media/image114.wmf"/><Relationship Id="rId14" Type="http://schemas.openxmlformats.org/officeDocument/2006/relationships/image" Target="../media/image117.w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wmf"/><Relationship Id="rId2" Type="http://schemas.openxmlformats.org/officeDocument/2006/relationships/oleObject" Target="../embeddings/oleObject102.bin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wmf"/><Relationship Id="rId7" Type="http://schemas.openxmlformats.org/officeDocument/2006/relationships/image" Target="../media/image121.wmf"/><Relationship Id="rId2" Type="http://schemas.openxmlformats.org/officeDocument/2006/relationships/oleObject" Target="../embeddings/oleObject109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11.bin"/><Relationship Id="rId5" Type="http://schemas.openxmlformats.org/officeDocument/2006/relationships/image" Target="../media/image120.wmf"/><Relationship Id="rId4" Type="http://schemas.openxmlformats.org/officeDocument/2006/relationships/oleObject" Target="../embeddings/oleObject110.bin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emf"/><Relationship Id="rId2" Type="http://schemas.openxmlformats.org/officeDocument/2006/relationships/oleObject" Target="../embeddings/oleObject112.bin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3.emf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wmf"/><Relationship Id="rId13" Type="http://schemas.openxmlformats.org/officeDocument/2006/relationships/image" Target="../media/image129.emf"/><Relationship Id="rId3" Type="http://schemas.openxmlformats.org/officeDocument/2006/relationships/image" Target="../media/image122.emf"/><Relationship Id="rId7" Type="http://schemas.openxmlformats.org/officeDocument/2006/relationships/oleObject" Target="../embeddings/oleObject113.bin"/><Relationship Id="rId12" Type="http://schemas.openxmlformats.org/officeDocument/2006/relationships/image" Target="../media/image128.wmf"/><Relationship Id="rId2" Type="http://schemas.openxmlformats.org/officeDocument/2006/relationships/oleObject" Target="../embeddings/oleObject112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5.emf"/><Relationship Id="rId11" Type="http://schemas.openxmlformats.org/officeDocument/2006/relationships/oleObject" Target="../embeddings/oleObject115.bin"/><Relationship Id="rId5" Type="http://schemas.openxmlformats.org/officeDocument/2006/relationships/image" Target="../media/image124.emf"/><Relationship Id="rId10" Type="http://schemas.openxmlformats.org/officeDocument/2006/relationships/image" Target="../media/image127.wmf"/><Relationship Id="rId4" Type="http://schemas.openxmlformats.org/officeDocument/2006/relationships/image" Target="../media/image123.emf"/><Relationship Id="rId9" Type="http://schemas.openxmlformats.org/officeDocument/2006/relationships/oleObject" Target="../embeddings/oleObject114.bin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17.bin"/><Relationship Id="rId13" Type="http://schemas.openxmlformats.org/officeDocument/2006/relationships/image" Target="../media/image135.emf"/><Relationship Id="rId18" Type="http://schemas.openxmlformats.org/officeDocument/2006/relationships/oleObject" Target="../embeddings/oleObject120.bin"/><Relationship Id="rId3" Type="http://schemas.openxmlformats.org/officeDocument/2006/relationships/image" Target="../media/image122.emf"/><Relationship Id="rId7" Type="http://schemas.openxmlformats.org/officeDocument/2006/relationships/image" Target="../media/image131.emf"/><Relationship Id="rId12" Type="http://schemas.openxmlformats.org/officeDocument/2006/relationships/image" Target="../media/image134.emf"/><Relationship Id="rId17" Type="http://schemas.openxmlformats.org/officeDocument/2006/relationships/image" Target="../media/image138.emf"/><Relationship Id="rId2" Type="http://schemas.openxmlformats.org/officeDocument/2006/relationships/oleObject" Target="../embeddings/oleObject112.bin"/><Relationship Id="rId16" Type="http://schemas.openxmlformats.org/officeDocument/2006/relationships/image" Target="../media/image13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wmf"/><Relationship Id="rId11" Type="http://schemas.openxmlformats.org/officeDocument/2006/relationships/image" Target="../media/image133.wmf"/><Relationship Id="rId5" Type="http://schemas.openxmlformats.org/officeDocument/2006/relationships/oleObject" Target="../embeddings/oleObject116.bin"/><Relationship Id="rId15" Type="http://schemas.openxmlformats.org/officeDocument/2006/relationships/image" Target="../media/image136.wmf"/><Relationship Id="rId10" Type="http://schemas.openxmlformats.org/officeDocument/2006/relationships/oleObject" Target="../embeddings/oleObject118.bin"/><Relationship Id="rId19" Type="http://schemas.openxmlformats.org/officeDocument/2006/relationships/image" Target="../media/image139.wmf"/><Relationship Id="rId4" Type="http://schemas.openxmlformats.org/officeDocument/2006/relationships/image" Target="../media/image123.emf"/><Relationship Id="rId9" Type="http://schemas.openxmlformats.org/officeDocument/2006/relationships/image" Target="../media/image132.wmf"/><Relationship Id="rId14" Type="http://schemas.openxmlformats.org/officeDocument/2006/relationships/oleObject" Target="../embeddings/oleObject119.bin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.bin"/><Relationship Id="rId13" Type="http://schemas.openxmlformats.org/officeDocument/2006/relationships/image" Target="../media/image8.wmf"/><Relationship Id="rId3" Type="http://schemas.openxmlformats.org/officeDocument/2006/relationships/image" Target="../media/image3.wmf"/><Relationship Id="rId7" Type="http://schemas.openxmlformats.org/officeDocument/2006/relationships/image" Target="../media/image5.wmf"/><Relationship Id="rId12" Type="http://schemas.openxmlformats.org/officeDocument/2006/relationships/oleObject" Target="../embeddings/oleObject7.bin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4.bin"/><Relationship Id="rId11" Type="http://schemas.openxmlformats.org/officeDocument/2006/relationships/image" Target="../media/image7.wmf"/><Relationship Id="rId5" Type="http://schemas.openxmlformats.org/officeDocument/2006/relationships/image" Target="../media/image4.wmf"/><Relationship Id="rId10" Type="http://schemas.openxmlformats.org/officeDocument/2006/relationships/oleObject" Target="../embeddings/oleObject6.bin"/><Relationship Id="rId4" Type="http://schemas.openxmlformats.org/officeDocument/2006/relationships/oleObject" Target="../embeddings/oleObject3.bin"/><Relationship Id="rId9" Type="http://schemas.openxmlformats.org/officeDocument/2006/relationships/image" Target="../media/image6.w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.bin"/><Relationship Id="rId3" Type="http://schemas.openxmlformats.org/officeDocument/2006/relationships/image" Target="../media/image8.wmf"/><Relationship Id="rId7" Type="http://schemas.openxmlformats.org/officeDocument/2006/relationships/image" Target="../media/image10.wmf"/><Relationship Id="rId2" Type="http://schemas.openxmlformats.org/officeDocument/2006/relationships/oleObject" Target="../embeddings/oleObject7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9.bin"/><Relationship Id="rId5" Type="http://schemas.openxmlformats.org/officeDocument/2006/relationships/image" Target="../media/image9.wmf"/><Relationship Id="rId4" Type="http://schemas.openxmlformats.org/officeDocument/2006/relationships/oleObject" Target="../embeddings/oleObject8.bin"/><Relationship Id="rId9" Type="http://schemas.openxmlformats.org/officeDocument/2006/relationships/image" Target="../media/image11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55216A-DDD2-E3BD-F2C4-D412062BDD4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zh-CN" altLang="en-US" b="1" dirty="0"/>
              <a:t>电路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IA</a:t>
            </a:r>
            <a:r>
              <a:rPr lang="zh-CN" altLang="en-US" b="1" dirty="0"/>
              <a:t>复习</a:t>
            </a:r>
            <a:r>
              <a:rPr lang="en-US" altLang="zh-CN" b="1" dirty="0"/>
              <a:t> (8)</a:t>
            </a:r>
            <a:br>
              <a:rPr lang="en-US" altLang="zh-CN" b="1" dirty="0"/>
            </a:br>
            <a:r>
              <a:rPr lang="zh-CN" altLang="en-US" sz="3600" b="1" dirty="0"/>
              <a:t>线性动态电路暂态过程的</a:t>
            </a:r>
            <a:br>
              <a:rPr lang="en-US" altLang="zh-CN" sz="3600" b="1" dirty="0"/>
            </a:br>
            <a:r>
              <a:rPr lang="zh-CN" altLang="en-US" sz="3600" b="1" dirty="0"/>
              <a:t>时域分析</a:t>
            </a:r>
            <a:endParaRPr lang="zh-CN" altLang="en-US" b="1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D3235A8-0354-1D66-F38D-2ABAFD9E0D6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zh-CN" dirty="0"/>
              <a:t>2022.8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05193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FBE3C5-C282-1D93-8BA1-94FE893B4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8.3 </a:t>
            </a:r>
            <a:r>
              <a:rPr lang="zh-CN" altLang="en-US" dirty="0"/>
              <a:t>求解</a:t>
            </a:r>
            <a:r>
              <a:rPr lang="zh-CN" altLang="en-US" u="sng" dirty="0"/>
              <a:t>一阶电路</a:t>
            </a:r>
            <a:r>
              <a:rPr lang="zh-CN" altLang="en-US" dirty="0"/>
              <a:t>暂态过程的三要素法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4E89DC6E-30C9-4083-8E1A-EC590E05A392}"/>
              </a:ext>
            </a:extLst>
          </p:cNvPr>
          <p:cNvSpPr txBox="1"/>
          <p:nvPr/>
        </p:nvSpPr>
        <p:spPr>
          <a:xfrm>
            <a:off x="457200" y="1946274"/>
            <a:ext cx="8078211" cy="235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1" fontAlgn="base" latinLnBrk="0" hangingPunct="0">
              <a:lnSpc>
                <a:spcPct val="125000"/>
              </a:lnSpc>
              <a:spcBef>
                <a:spcPct val="0"/>
              </a:spcBef>
              <a:buClrTx/>
              <a:buSzTx/>
              <a:buFontTx/>
              <a:buNone/>
              <a:tabLst/>
              <a:defRPr/>
            </a:pP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对于正弦激励的一阶电路，特解            是正弦稳态解，可用相量法求得响应相量再转化为瞬时值形式。上式中</a:t>
            </a:r>
            <a:endParaRPr kumimoji="1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marL="0" marR="0" lvl="0" indent="0" algn="just" defTabSz="914400" rtl="0" eaLnBrk="1" fontAlgn="base" latinLnBrk="0" hangingPunct="0">
              <a:lnSpc>
                <a:spcPct val="125000"/>
              </a:lnSpc>
              <a:buClrTx/>
              <a:buSzTx/>
              <a:buFontTx/>
              <a:buNone/>
              <a:tabLst/>
              <a:defRPr/>
            </a:pPr>
            <a:r>
              <a:rPr kumimoji="1"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是正弦稳态解在</a:t>
            </a:r>
            <a:r>
              <a:rPr kumimoji="1" lang="en-US" altLang="zh-CN" sz="2400" b="1" i="1" dirty="0">
                <a:latin typeface="Times New Roman" panose="02020603050405020304" pitchFamily="18" charset="0"/>
                <a:ea typeface="宋体" panose="02010600030101010101" pitchFamily="2" charset="-122"/>
              </a:rPr>
              <a:t>t</a:t>
            </a:r>
            <a:r>
              <a:rPr kumimoji="1"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＝</a:t>
            </a:r>
            <a:r>
              <a:rPr kumimoji="1"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  <a:r>
              <a:rPr kumimoji="1" lang="en-US" altLang="zh-CN" sz="2400" b="1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+</a:t>
            </a:r>
            <a:r>
              <a:rPr kumimoji="1"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时的值。</a:t>
            </a:r>
            <a:endParaRPr kumimoji="1" lang="en-US" altLang="zh-CN" sz="2400" b="1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0" marR="0" lvl="0" indent="0" algn="just" defTabSz="914400" rtl="0" eaLnBrk="1" fontAlgn="base" latinLnBrk="0" hangingPunct="0">
              <a:lnSpc>
                <a:spcPct val="125000"/>
              </a:lnSpc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激励为直流或阶跃电源时，特解为常量，且等于直流稳态解，记作</a:t>
            </a:r>
            <a:r>
              <a:rPr kumimoji="1" lang="en-US" altLang="zh-CN" sz="2400" b="1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f</a:t>
            </a:r>
            <a:r>
              <a:rPr kumimoji="1"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(</a:t>
            </a:r>
            <a:r>
              <a:rPr kumimoji="1"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∞</a:t>
            </a:r>
            <a:r>
              <a:rPr kumimoji="1"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)</a:t>
            </a:r>
            <a:r>
              <a:rPr kumimoji="1"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，则三要素公式可写为</a:t>
            </a:r>
            <a:endParaRPr kumimoji="1" lang="en-US" altLang="zh-CN" sz="2400" b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graphicFrame>
        <p:nvGraphicFramePr>
          <p:cNvPr id="10" name="Object 6">
            <a:extLst>
              <a:ext uri="{FF2B5EF4-FFF2-40B4-BE49-F238E27FC236}">
                <a16:creationId xmlns:a16="http://schemas.microsoft.com/office/drawing/2014/main" id="{A0EA5DC9-813C-FD6C-A048-5222B5D2D2B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72403815"/>
              </p:ext>
            </p:extLst>
          </p:nvPr>
        </p:nvGraphicFramePr>
        <p:xfrm>
          <a:off x="4940535" y="2022590"/>
          <a:ext cx="763587" cy="49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368280" imgH="241200" progId="Equation.DSMT4">
                  <p:embed/>
                </p:oleObj>
              </mc:Choice>
              <mc:Fallback>
                <p:oleObj name="Equation" r:id="rId2" imgW="368280" imgH="241200" progId="Equation.DSMT4">
                  <p:embed/>
                  <p:pic>
                    <p:nvPicPr>
                      <p:cNvPr id="23" name="Object 6">
                        <a:extLst>
                          <a:ext uri="{FF2B5EF4-FFF2-40B4-BE49-F238E27FC236}">
                            <a16:creationId xmlns:a16="http://schemas.microsoft.com/office/drawing/2014/main" id="{9F223EE5-8910-53A0-41BE-65ABFE179FA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40535" y="2022590"/>
                        <a:ext cx="763587" cy="498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0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6">
            <a:extLst>
              <a:ext uri="{FF2B5EF4-FFF2-40B4-BE49-F238E27FC236}">
                <a16:creationId xmlns:a16="http://schemas.microsoft.com/office/drawing/2014/main" id="{27889C1A-878E-31B3-5F7D-8819955B2C2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29137745"/>
              </p:ext>
            </p:extLst>
          </p:nvPr>
        </p:nvGraphicFramePr>
        <p:xfrm>
          <a:off x="7491413" y="2476500"/>
          <a:ext cx="974725" cy="49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469800" imgH="241200" progId="Equation.DSMT4">
                  <p:embed/>
                </p:oleObj>
              </mc:Choice>
              <mc:Fallback>
                <p:oleObj name="Equation" r:id="rId4" imgW="469800" imgH="241200" progId="Equation.DSMT4">
                  <p:embed/>
                  <p:pic>
                    <p:nvPicPr>
                      <p:cNvPr id="10" name="Object 6">
                        <a:extLst>
                          <a:ext uri="{FF2B5EF4-FFF2-40B4-BE49-F238E27FC236}">
                            <a16:creationId xmlns:a16="http://schemas.microsoft.com/office/drawing/2014/main" id="{A0EA5DC9-813C-FD6C-A048-5222B5D2D2B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91413" y="2476500"/>
                        <a:ext cx="974725" cy="498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0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8">
            <a:extLst>
              <a:ext uri="{FF2B5EF4-FFF2-40B4-BE49-F238E27FC236}">
                <a16:creationId xmlns:a16="http://schemas.microsoft.com/office/drawing/2014/main" id="{868E2FDE-1E5E-9C7C-BFE7-966A2A75AB5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07817090"/>
              </p:ext>
            </p:extLst>
          </p:nvPr>
        </p:nvGraphicFramePr>
        <p:xfrm>
          <a:off x="2451605" y="4299932"/>
          <a:ext cx="4089400" cy="698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2082600" imgH="355320" progId="Equation.DSMT4">
                  <p:embed/>
                </p:oleObj>
              </mc:Choice>
              <mc:Fallback>
                <p:oleObj name="Equation" r:id="rId6" imgW="2082600" imgH="355320" progId="Equation.DSMT4">
                  <p:embed/>
                  <p:pic>
                    <p:nvPicPr>
                      <p:cNvPr id="22" name="Object 8">
                        <a:extLst>
                          <a:ext uri="{FF2B5EF4-FFF2-40B4-BE49-F238E27FC236}">
                            <a16:creationId xmlns:a16="http://schemas.microsoft.com/office/drawing/2014/main" id="{E75D5E98-DB95-2920-9EAD-C411E9DD202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51605" y="4299932"/>
                        <a:ext cx="4089400" cy="698500"/>
                      </a:xfrm>
                      <a:prstGeom prst="rect">
                        <a:avLst/>
                      </a:prstGeom>
                      <a:solidFill>
                        <a:srgbClr val="CCECFF"/>
                      </a:solidFill>
                      <a:ln>
                        <a:noFill/>
                      </a:ln>
                      <a:effectLst>
                        <a:prstShdw prst="shdw17" dist="17961" dir="2700000">
                          <a:srgbClr val="CCECFF">
                            <a:gamma/>
                            <a:shade val="60000"/>
                            <a:invGamma/>
                          </a:srgbClr>
                        </a:prstShdw>
                      </a:effec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8">
            <a:extLst>
              <a:ext uri="{FF2B5EF4-FFF2-40B4-BE49-F238E27FC236}">
                <a16:creationId xmlns:a16="http://schemas.microsoft.com/office/drawing/2014/main" id="{7929DEAF-089F-F98C-66CF-D85989A8408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14415972"/>
              </p:ext>
            </p:extLst>
          </p:nvPr>
        </p:nvGraphicFramePr>
        <p:xfrm>
          <a:off x="446088" y="1119188"/>
          <a:ext cx="4237037" cy="698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2158920" imgH="355320" progId="Equation.DSMT4">
                  <p:embed/>
                </p:oleObj>
              </mc:Choice>
              <mc:Fallback>
                <p:oleObj name="Equation" r:id="rId8" imgW="2158920" imgH="355320" progId="Equation.DSMT4">
                  <p:embed/>
                  <p:pic>
                    <p:nvPicPr>
                      <p:cNvPr id="22" name="Object 8">
                        <a:extLst>
                          <a:ext uri="{FF2B5EF4-FFF2-40B4-BE49-F238E27FC236}">
                            <a16:creationId xmlns:a16="http://schemas.microsoft.com/office/drawing/2014/main" id="{E75D5E98-DB95-2920-9EAD-C411E9DD202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6088" y="1119188"/>
                        <a:ext cx="4237037" cy="698500"/>
                      </a:xfrm>
                      <a:prstGeom prst="rect">
                        <a:avLst/>
                      </a:prstGeom>
                      <a:solidFill>
                        <a:srgbClr val="CCECFF"/>
                      </a:solidFill>
                      <a:ln>
                        <a:noFill/>
                      </a:ln>
                      <a:effectLst>
                        <a:prstShdw prst="shdw17" dist="17961" dir="2700000">
                          <a:srgbClr val="CCECFF">
                            <a:gamma/>
                            <a:shade val="60000"/>
                            <a:invGamma/>
                          </a:srgbClr>
                        </a:prstShdw>
                      </a:effec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文本框 12">
            <a:extLst>
              <a:ext uri="{FF2B5EF4-FFF2-40B4-BE49-F238E27FC236}">
                <a16:creationId xmlns:a16="http://schemas.microsoft.com/office/drawing/2014/main" id="{39CA8C65-3046-99A8-9ED3-3BE8967A1435}"/>
              </a:ext>
            </a:extLst>
          </p:cNvPr>
          <p:cNvSpPr txBox="1"/>
          <p:nvPr/>
        </p:nvSpPr>
        <p:spPr>
          <a:xfrm>
            <a:off x="457200" y="5138647"/>
            <a:ext cx="843480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tabLst/>
              <a:defRPr/>
            </a:pPr>
            <a:r>
              <a:rPr kumimoji="1" lang="zh-CN" altLang="en-US" sz="2400" b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另：若在</a:t>
            </a:r>
            <a:r>
              <a:rPr kumimoji="1" lang="en-US" altLang="zh-CN" sz="24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t</a:t>
            </a:r>
            <a:r>
              <a:rPr kumimoji="1" lang="zh-CN" altLang="en-US" sz="2400" b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＝</a:t>
            </a:r>
            <a:r>
              <a:rPr kumimoji="1" lang="en-US" altLang="zh-CN" sz="2400" b="1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t</a:t>
            </a:r>
            <a:r>
              <a:rPr kumimoji="1" lang="en-US" altLang="zh-CN" sz="2400" b="1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0</a:t>
            </a:r>
            <a:r>
              <a:rPr kumimoji="1" lang="zh-CN" altLang="en-US" sz="2400" b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时换路，则将三要素公式右端的</a:t>
            </a:r>
            <a:r>
              <a:rPr kumimoji="1" lang="en-US" altLang="zh-CN" sz="24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t</a:t>
            </a:r>
            <a:r>
              <a:rPr kumimoji="1" lang="zh-CN" altLang="en-US" sz="2400" b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换为</a:t>
            </a:r>
            <a:r>
              <a:rPr kumimoji="1" lang="en-US" altLang="zh-CN" sz="24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t</a:t>
            </a:r>
            <a:r>
              <a:rPr kumimoji="1" lang="zh-CN" altLang="en-US" sz="2400" b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－</a:t>
            </a:r>
            <a:r>
              <a:rPr kumimoji="1" lang="en-US" altLang="zh-CN" sz="2400" b="1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t</a:t>
            </a:r>
            <a:r>
              <a:rPr kumimoji="1" lang="en-US" altLang="zh-CN" sz="2400" b="1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0</a:t>
            </a:r>
            <a:r>
              <a:rPr kumimoji="1" lang="zh-CN" altLang="en-US" sz="2400" b="1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，</a:t>
            </a:r>
            <a:r>
              <a:rPr kumimoji="1" lang="en-US" altLang="zh-CN" sz="2400" b="1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0</a:t>
            </a:r>
            <a:r>
              <a:rPr kumimoji="1" lang="en-US" altLang="zh-CN" sz="2400" b="1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+</a:t>
            </a:r>
            <a:r>
              <a:rPr kumimoji="1" lang="zh-CN" altLang="en-US" sz="2400" b="1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换为</a:t>
            </a:r>
            <a:r>
              <a:rPr kumimoji="1" lang="en-US" altLang="zh-CN" sz="2400" b="1" i="1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t</a:t>
            </a:r>
            <a:r>
              <a:rPr kumimoji="1" lang="en-US" altLang="zh-CN" sz="2400" b="1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0+</a:t>
            </a:r>
            <a:r>
              <a:rPr kumimoji="1" lang="zh-CN" altLang="en-US" sz="2400" b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即可</a:t>
            </a:r>
            <a:r>
              <a:rPr kumimoji="1" lang="en-US" altLang="zh-CN" sz="2400" b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.</a:t>
            </a:r>
            <a:endParaRPr kumimoji="1" lang="zh-CN" altLang="en-US" sz="2400" b="1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0B04412-0D50-04EC-FF2C-F250F4A083A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6FF182B-870A-4FE8-A470-49D8A1ADC9E9}" type="slidenum">
              <a:rPr lang="en-US" altLang="zh-CN" smtClean="0"/>
              <a:pPr/>
              <a:t>10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670976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FBE3C5-C282-1D93-8BA1-94FE893B4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8.3 </a:t>
            </a:r>
            <a:r>
              <a:rPr lang="zh-CN" altLang="en-US" dirty="0"/>
              <a:t>求解</a:t>
            </a:r>
            <a:r>
              <a:rPr lang="zh-CN" altLang="en-US" u="sng" dirty="0"/>
              <a:t>一阶电路</a:t>
            </a:r>
            <a:r>
              <a:rPr lang="zh-CN" altLang="en-US" dirty="0"/>
              <a:t>暂态过程的三要素法</a:t>
            </a:r>
          </a:p>
        </p:txBody>
      </p:sp>
      <p:graphicFrame>
        <p:nvGraphicFramePr>
          <p:cNvPr id="22" name="Object 8">
            <a:extLst>
              <a:ext uri="{FF2B5EF4-FFF2-40B4-BE49-F238E27FC236}">
                <a16:creationId xmlns:a16="http://schemas.microsoft.com/office/drawing/2014/main" id="{E75D5E98-DB95-2920-9EAD-C411E9DD202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00372151"/>
              </p:ext>
            </p:extLst>
          </p:nvPr>
        </p:nvGraphicFramePr>
        <p:xfrm>
          <a:off x="446088" y="1119188"/>
          <a:ext cx="4237037" cy="698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158920" imgH="355320" progId="Equation.DSMT4">
                  <p:embed/>
                </p:oleObj>
              </mc:Choice>
              <mc:Fallback>
                <p:oleObj name="Equation" r:id="rId2" imgW="2158920" imgH="355320" progId="Equation.DSMT4">
                  <p:embed/>
                  <p:pic>
                    <p:nvPicPr>
                      <p:cNvPr id="22" name="Object 8">
                        <a:extLst>
                          <a:ext uri="{FF2B5EF4-FFF2-40B4-BE49-F238E27FC236}">
                            <a16:creationId xmlns:a16="http://schemas.microsoft.com/office/drawing/2014/main" id="{E75D5E98-DB95-2920-9EAD-C411E9DD202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6088" y="1119188"/>
                        <a:ext cx="4237037" cy="698500"/>
                      </a:xfrm>
                      <a:prstGeom prst="rect">
                        <a:avLst/>
                      </a:prstGeom>
                      <a:solidFill>
                        <a:srgbClr val="CCECFF"/>
                      </a:solidFill>
                      <a:ln>
                        <a:noFill/>
                      </a:ln>
                      <a:effectLst>
                        <a:prstShdw prst="shdw17" dist="17961" dir="2700000">
                          <a:srgbClr val="CCECFF">
                            <a:gamma/>
                            <a:shade val="60000"/>
                            <a:invGamma/>
                          </a:srgbClr>
                        </a:prstShdw>
                      </a:effec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Text Box 12">
            <a:extLst>
              <a:ext uri="{FF2B5EF4-FFF2-40B4-BE49-F238E27FC236}">
                <a16:creationId xmlns:a16="http://schemas.microsoft.com/office/drawing/2014/main" id="{A647D2AB-B9AF-86A9-0D7B-4B4547316EB2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457200" y="1962329"/>
            <a:ext cx="8369315" cy="3738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t" anchorCtr="0">
            <a:spAutoFit/>
          </a:bodyPr>
          <a:lstStyle/>
          <a:p>
            <a:pPr algn="just">
              <a:lnSpc>
                <a:spcPct val="125000"/>
              </a:lnSpc>
            </a:pPr>
            <a:r>
              <a:rPr kumimoji="1"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利用三要素法的一般求解步骤：</a:t>
            </a:r>
            <a:endParaRPr kumimoji="1" lang="en-US" altLang="zh-CN" sz="2400" b="1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>
              <a:lnSpc>
                <a:spcPct val="125000"/>
              </a:lnSpc>
            </a:pPr>
            <a:r>
              <a:rPr kumimoji="1"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①求特解       ：当激励是直流、阶跃或周期电源时，</a:t>
            </a:r>
            <a:r>
              <a:rPr kumimoji="1"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稳态解</a:t>
            </a:r>
            <a:r>
              <a:rPr kumimoji="1"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即可作为该特解；如果激励是其他种类电源，通常列出原始的微分方程求解</a:t>
            </a:r>
            <a:r>
              <a:rPr kumimoji="1" lang="en-US" altLang="zh-CN" sz="20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(P223 </a:t>
            </a:r>
            <a:r>
              <a:rPr kumimoji="1" lang="zh-CN" altLang="en-US" sz="20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例</a:t>
            </a:r>
            <a:r>
              <a:rPr kumimoji="1" lang="en-US" altLang="zh-CN" sz="20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8.9</a:t>
            </a:r>
            <a:r>
              <a:rPr kumimoji="1" lang="zh-CN" altLang="en-US" sz="20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，习题</a:t>
            </a:r>
            <a:r>
              <a:rPr kumimoji="1" lang="en-US" altLang="zh-CN" sz="20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8.17)</a:t>
            </a:r>
            <a:r>
              <a:rPr kumimoji="1" lang="zh-CN" altLang="en-US" sz="20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kumimoji="1"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或利用卷积积分法计算。</a:t>
            </a:r>
            <a:endParaRPr kumimoji="1" lang="en-US" altLang="zh-CN" sz="2400" b="1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>
              <a:lnSpc>
                <a:spcPct val="125000"/>
              </a:lnSpc>
            </a:pPr>
            <a:r>
              <a:rPr kumimoji="1"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②求初始值          ：参看本</a:t>
            </a:r>
            <a:r>
              <a:rPr kumimoji="1"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ppt 8.2</a:t>
            </a:r>
            <a:r>
              <a:rPr kumimoji="1"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“电路量初始值的求解”。</a:t>
            </a:r>
            <a:endParaRPr kumimoji="1" lang="en-US" altLang="zh-CN" sz="2400" b="1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>
              <a:lnSpc>
                <a:spcPct val="125000"/>
              </a:lnSpc>
            </a:pPr>
            <a:r>
              <a:rPr kumimoji="1"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③求时间常数：求解</a:t>
            </a:r>
            <a:r>
              <a:rPr kumimoji="1"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换路后</a:t>
            </a:r>
            <a:r>
              <a:rPr kumimoji="1"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从储能元件看进去的戴维南等效电路，从而求出等效电阻，最后利用公式</a:t>
            </a:r>
            <a:r>
              <a:rPr kumimoji="1" lang="en-US" altLang="zh-CN" sz="2400" b="1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τ</a:t>
            </a:r>
            <a:r>
              <a:rPr kumimoji="1"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＝</a:t>
            </a:r>
            <a:r>
              <a:rPr kumimoji="1" lang="en-US" altLang="zh-CN" sz="2400" b="1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RC </a:t>
            </a:r>
            <a:r>
              <a:rPr kumimoji="1"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(</a:t>
            </a:r>
            <a:r>
              <a:rPr kumimoji="1"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对于</a:t>
            </a:r>
            <a:r>
              <a:rPr kumimoji="1" lang="en-US" altLang="zh-CN" sz="2400" b="1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RC</a:t>
            </a:r>
            <a:r>
              <a:rPr kumimoji="1"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一阶电路</a:t>
            </a:r>
            <a:r>
              <a:rPr kumimoji="1"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)</a:t>
            </a:r>
            <a:r>
              <a:rPr kumimoji="1"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或</a:t>
            </a:r>
            <a:r>
              <a:rPr kumimoji="1" lang="en-US" altLang="zh-CN" sz="2400" b="1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τ</a:t>
            </a:r>
            <a:r>
              <a:rPr kumimoji="1"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＝</a:t>
            </a:r>
            <a:r>
              <a:rPr kumimoji="1" lang="en-US" altLang="zh-CN" sz="2400" b="1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L/R</a:t>
            </a:r>
            <a:r>
              <a:rPr kumimoji="1"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(</a:t>
            </a:r>
            <a:r>
              <a:rPr kumimoji="1"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对于</a:t>
            </a:r>
            <a:r>
              <a:rPr kumimoji="1" lang="en-US" altLang="zh-CN" sz="2400" b="1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RL</a:t>
            </a:r>
            <a:r>
              <a:rPr kumimoji="1"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一阶电路</a:t>
            </a:r>
            <a:r>
              <a:rPr kumimoji="1"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)</a:t>
            </a:r>
            <a:r>
              <a:rPr kumimoji="1"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。</a:t>
            </a:r>
            <a:endParaRPr kumimoji="1" lang="en-US" altLang="zh-CN" sz="2400" b="1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12" name="Object 6">
            <a:extLst>
              <a:ext uri="{FF2B5EF4-FFF2-40B4-BE49-F238E27FC236}">
                <a16:creationId xmlns:a16="http://schemas.microsoft.com/office/drawing/2014/main" id="{8F29DB55-4E42-23DA-D578-26AA332360F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45353014"/>
              </p:ext>
            </p:extLst>
          </p:nvPr>
        </p:nvGraphicFramePr>
        <p:xfrm>
          <a:off x="1801019" y="2463414"/>
          <a:ext cx="763587" cy="49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368280" imgH="241200" progId="Equation.DSMT4">
                  <p:embed/>
                </p:oleObj>
              </mc:Choice>
              <mc:Fallback>
                <p:oleObj name="Equation" r:id="rId4" imgW="368280" imgH="241200" progId="Equation.DSMT4">
                  <p:embed/>
                  <p:pic>
                    <p:nvPicPr>
                      <p:cNvPr id="23" name="Object 6">
                        <a:extLst>
                          <a:ext uri="{FF2B5EF4-FFF2-40B4-BE49-F238E27FC236}">
                            <a16:creationId xmlns:a16="http://schemas.microsoft.com/office/drawing/2014/main" id="{9F223EE5-8910-53A0-41BE-65ABFE179FA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01019" y="2463414"/>
                        <a:ext cx="763587" cy="498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0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6">
            <a:extLst>
              <a:ext uri="{FF2B5EF4-FFF2-40B4-BE49-F238E27FC236}">
                <a16:creationId xmlns:a16="http://schemas.microsoft.com/office/drawing/2014/main" id="{38286EFD-2431-4EDD-9615-AE304913866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26713226"/>
              </p:ext>
            </p:extLst>
          </p:nvPr>
        </p:nvGraphicFramePr>
        <p:xfrm>
          <a:off x="1974850" y="3876675"/>
          <a:ext cx="868363" cy="471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419040" imgH="228600" progId="Equation.DSMT4">
                  <p:embed/>
                </p:oleObj>
              </mc:Choice>
              <mc:Fallback>
                <p:oleObj name="Equation" r:id="rId6" imgW="419040" imgH="228600" progId="Equation.DSMT4">
                  <p:embed/>
                  <p:pic>
                    <p:nvPicPr>
                      <p:cNvPr id="12" name="Object 6">
                        <a:extLst>
                          <a:ext uri="{FF2B5EF4-FFF2-40B4-BE49-F238E27FC236}">
                            <a16:creationId xmlns:a16="http://schemas.microsoft.com/office/drawing/2014/main" id="{8F29DB55-4E42-23DA-D578-26AA332360F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74850" y="3876675"/>
                        <a:ext cx="868363" cy="471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0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7CEBD9C-BF83-A3EE-88B5-02CD6601D3B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6FF182B-870A-4FE8-A470-49D8A1ADC9E9}" type="slidenum">
              <a:rPr lang="en-US" altLang="zh-CN" smtClean="0"/>
              <a:pPr/>
              <a:t>11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296183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FBE3C5-C282-1D93-8BA1-94FE893B4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8686800" cy="533400"/>
          </a:xfrm>
        </p:spPr>
        <p:txBody>
          <a:bodyPr/>
          <a:lstStyle/>
          <a:p>
            <a:r>
              <a:rPr lang="en-US" altLang="zh-CN" sz="3000" dirty="0"/>
              <a:t>8.4 </a:t>
            </a:r>
            <a:r>
              <a:rPr lang="zh-CN" altLang="en-US" sz="3000" dirty="0"/>
              <a:t>一阶电路零输入响应、零状态响应和全响应</a:t>
            </a:r>
          </a:p>
        </p:txBody>
      </p:sp>
      <p:sp>
        <p:nvSpPr>
          <p:cNvPr id="8" name="Text Box 5">
            <a:extLst>
              <a:ext uri="{FF2B5EF4-FFF2-40B4-BE49-F238E27FC236}">
                <a16:creationId xmlns:a16="http://schemas.microsoft.com/office/drawing/2014/main" id="{47A38C2A-9007-2E72-8D7F-92CD8E810E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7402" y="1016712"/>
            <a:ext cx="8102600" cy="1430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901700" indent="-901700" algn="l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1614488" algn="l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793875" algn="l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973263" algn="l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152650" algn="l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60985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06705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52425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98145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901700" marR="0" lvl="0" indent="-901700" algn="ctr" defTabSz="91440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全响应＝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零输入响应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＋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零状态响应</a:t>
            </a:r>
            <a:endParaRPr kumimoji="1" lang="en-US" altLang="zh-CN" sz="24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901700" marR="0" lvl="0" indent="-901700" algn="l" defTabSz="91440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一、</a:t>
            </a:r>
            <a:r>
              <a:rPr lang="zh-CN" altLang="en-US" b="1" kern="0" dirty="0">
                <a:solidFill>
                  <a:srgbClr val="3333CC"/>
                </a:solidFill>
              </a:rPr>
              <a:t>零输入响应：</a:t>
            </a:r>
            <a:endParaRPr lang="en-US" altLang="zh-CN" b="1" kern="0" dirty="0">
              <a:solidFill>
                <a:srgbClr val="3333CC"/>
              </a:solidFill>
            </a:endParaRPr>
          </a:p>
          <a:p>
            <a:pPr lvl="0" eaLnBrk="1" fontAlgn="auto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1" kern="0" dirty="0">
                <a:solidFill>
                  <a:srgbClr val="000000"/>
                </a:solidFill>
              </a:rPr>
              <a:t>激励（电源）为零，由初始储能引起的响应。  </a:t>
            </a:r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9820648D-8115-A375-36B7-60AF815E2A4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16013789"/>
              </p:ext>
            </p:extLst>
          </p:nvPr>
        </p:nvGraphicFramePr>
        <p:xfrm>
          <a:off x="3611285" y="2509392"/>
          <a:ext cx="2044700" cy="698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041120" imgH="355320" progId="Equation.DSMT4">
                  <p:embed/>
                </p:oleObj>
              </mc:Choice>
              <mc:Fallback>
                <p:oleObj name="Equation" r:id="rId2" imgW="1041120" imgH="355320" progId="Equation.DSMT4">
                  <p:embed/>
                  <p:pic>
                    <p:nvPicPr>
                      <p:cNvPr id="12" name="Object 8">
                        <a:extLst>
                          <a:ext uri="{FF2B5EF4-FFF2-40B4-BE49-F238E27FC236}">
                            <a16:creationId xmlns:a16="http://schemas.microsoft.com/office/drawing/2014/main" id="{868E2FDE-1E5E-9C7C-BFE7-966A2A75AB5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11285" y="2509392"/>
                        <a:ext cx="2044700" cy="698500"/>
                      </a:xfrm>
                      <a:prstGeom prst="rect">
                        <a:avLst/>
                      </a:prstGeom>
                      <a:solidFill>
                        <a:srgbClr val="CCECFF"/>
                      </a:solidFill>
                      <a:ln>
                        <a:noFill/>
                      </a:ln>
                      <a:effectLst>
                        <a:prstShdw prst="shdw17" dist="17961" dir="2700000">
                          <a:srgbClr val="CCECFF">
                            <a:gamma/>
                            <a:shade val="60000"/>
                            <a:invGamma/>
                          </a:srgbClr>
                        </a:prstShdw>
                      </a:effec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6">
            <a:extLst>
              <a:ext uri="{FF2B5EF4-FFF2-40B4-BE49-F238E27FC236}">
                <a16:creationId xmlns:a16="http://schemas.microsoft.com/office/drawing/2014/main" id="{2A039FB3-A61C-9B85-F39E-F8E341EB14E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71337240"/>
              </p:ext>
            </p:extLst>
          </p:nvPr>
        </p:nvGraphicFramePr>
        <p:xfrm>
          <a:off x="291823" y="3395217"/>
          <a:ext cx="684212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330120" imgH="203040" progId="Equation.DSMT4">
                  <p:embed/>
                </p:oleObj>
              </mc:Choice>
              <mc:Fallback>
                <p:oleObj name="Equation" r:id="rId4" imgW="330120" imgH="203040" progId="Equation.DSMT4">
                  <p:embed/>
                  <p:pic>
                    <p:nvPicPr>
                      <p:cNvPr id="23" name="Object 6">
                        <a:extLst>
                          <a:ext uri="{FF2B5EF4-FFF2-40B4-BE49-F238E27FC236}">
                            <a16:creationId xmlns:a16="http://schemas.microsoft.com/office/drawing/2014/main" id="{9F223EE5-8910-53A0-41BE-65ABFE179FA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1823" y="3395217"/>
                        <a:ext cx="684212" cy="419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0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文本框 14">
            <a:extLst>
              <a:ext uri="{FF2B5EF4-FFF2-40B4-BE49-F238E27FC236}">
                <a16:creationId xmlns:a16="http://schemas.microsoft.com/office/drawing/2014/main" id="{D3DC891D-4C0E-77DD-B39F-BF702A0C9061}"/>
              </a:ext>
            </a:extLst>
          </p:cNvPr>
          <p:cNvSpPr txBox="1"/>
          <p:nvPr/>
        </p:nvSpPr>
        <p:spPr>
          <a:xfrm>
            <a:off x="957027" y="3307319"/>
            <a:ext cx="7353215" cy="506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01700" marR="0" lvl="0" indent="-90170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从初始值</a:t>
            </a:r>
            <a:r>
              <a:rPr kumimoji="1" lang="en-US" altLang="zh-CN" sz="2400" b="1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f</a:t>
            </a:r>
            <a:r>
              <a:rPr kumimoji="1" lang="en-US" altLang="zh-CN" sz="2400" b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(0</a:t>
            </a:r>
            <a:r>
              <a:rPr kumimoji="1" lang="en-US" altLang="zh-CN" sz="2400" b="1" u="none" strike="noStrike" kern="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+</a:t>
            </a:r>
            <a:r>
              <a:rPr kumimoji="1" lang="en-US" altLang="zh-CN" sz="2400" b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)</a:t>
            </a:r>
            <a:r>
              <a:rPr kumimoji="1" lang="zh-CN" altLang="en-US" sz="2400" b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开始按指数规律单调衰减至</a:t>
            </a:r>
            <a:r>
              <a:rPr kumimoji="1" lang="en-US" altLang="zh-CN" sz="2400" b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0.</a:t>
            </a:r>
          </a:p>
        </p:txBody>
      </p:sp>
      <p:graphicFrame>
        <p:nvGraphicFramePr>
          <p:cNvPr id="16" name="Object 66">
            <a:extLst>
              <a:ext uri="{FF2B5EF4-FFF2-40B4-BE49-F238E27FC236}">
                <a16:creationId xmlns:a16="http://schemas.microsoft.com/office/drawing/2014/main" id="{B157C9D4-5A3E-E642-5ADB-B831DD725A2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40174072"/>
              </p:ext>
            </p:extLst>
          </p:nvPr>
        </p:nvGraphicFramePr>
        <p:xfrm>
          <a:off x="858838" y="4635500"/>
          <a:ext cx="5100637" cy="915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2311200" imgH="419040" progId="Equation.DSMT4">
                  <p:embed/>
                </p:oleObj>
              </mc:Choice>
              <mc:Fallback>
                <p:oleObj name="Equation" r:id="rId6" imgW="2311200" imgH="419040" progId="Equation.DSMT4">
                  <p:embed/>
                  <p:pic>
                    <p:nvPicPr>
                      <p:cNvPr id="182338" name="Object 66">
                        <a:extLst>
                          <a:ext uri="{FF2B5EF4-FFF2-40B4-BE49-F238E27FC236}">
                            <a16:creationId xmlns:a16="http://schemas.microsoft.com/office/drawing/2014/main" id="{0C0C8767-125D-94E7-287A-172DF9B2829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8838" y="4635500"/>
                        <a:ext cx="5100637" cy="9159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66FF33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67">
            <a:extLst>
              <a:ext uri="{FF2B5EF4-FFF2-40B4-BE49-F238E27FC236}">
                <a16:creationId xmlns:a16="http://schemas.microsoft.com/office/drawing/2014/main" id="{FEC1B9FE-5A0C-C4AA-9267-22DC1E126D4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05830592"/>
              </p:ext>
            </p:extLst>
          </p:nvPr>
        </p:nvGraphicFramePr>
        <p:xfrm>
          <a:off x="2717800" y="3790950"/>
          <a:ext cx="3171825" cy="782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384200" imgH="342720" progId="Equation.DSMT4">
                  <p:embed/>
                </p:oleObj>
              </mc:Choice>
              <mc:Fallback>
                <p:oleObj name="Equation" r:id="rId8" imgW="1384200" imgH="342720" progId="Equation.DSMT4">
                  <p:embed/>
                  <p:pic>
                    <p:nvPicPr>
                      <p:cNvPr id="182339" name="Object 67">
                        <a:extLst>
                          <a:ext uri="{FF2B5EF4-FFF2-40B4-BE49-F238E27FC236}">
                            <a16:creationId xmlns:a16="http://schemas.microsoft.com/office/drawing/2014/main" id="{4506FD6B-FDC2-74C6-B95A-CB545ED9C43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17800" y="3790950"/>
                        <a:ext cx="3171825" cy="7826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66FF33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文本框 17">
            <a:extLst>
              <a:ext uri="{FF2B5EF4-FFF2-40B4-BE49-F238E27FC236}">
                <a16:creationId xmlns:a16="http://schemas.microsoft.com/office/drawing/2014/main" id="{482CBEB7-D385-64C0-1F83-EF0CD8C90D99}"/>
              </a:ext>
            </a:extLst>
          </p:cNvPr>
          <p:cNvSpPr txBox="1"/>
          <p:nvPr/>
        </p:nvSpPr>
        <p:spPr>
          <a:xfrm>
            <a:off x="251996" y="3937452"/>
            <a:ext cx="3082261" cy="506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01700" marR="0" lvl="0" indent="-90170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如</a:t>
            </a:r>
            <a:r>
              <a:rPr kumimoji="1" lang="en-US" altLang="zh-CN" sz="2400" b="1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RC</a:t>
            </a:r>
            <a:r>
              <a:rPr kumimoji="1" lang="zh-CN" altLang="en-US" sz="2400" b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放电电路：</a:t>
            </a:r>
            <a:endParaRPr kumimoji="1" lang="en-US" altLang="zh-CN" sz="2400" b="1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19" name="Group 112">
            <a:extLst>
              <a:ext uri="{FF2B5EF4-FFF2-40B4-BE49-F238E27FC236}">
                <a16:creationId xmlns:a16="http://schemas.microsoft.com/office/drawing/2014/main" id="{AAD94193-8079-8AC2-4619-B1355BA21E0B}"/>
              </a:ext>
            </a:extLst>
          </p:cNvPr>
          <p:cNvGrpSpPr>
            <a:grpSpLocks/>
          </p:cNvGrpSpPr>
          <p:nvPr/>
        </p:nvGrpSpPr>
        <p:grpSpPr bwMode="auto">
          <a:xfrm>
            <a:off x="6121869" y="3545925"/>
            <a:ext cx="2751138" cy="1800225"/>
            <a:chOff x="179" y="1338"/>
            <a:chExt cx="1733" cy="1134"/>
          </a:xfrm>
        </p:grpSpPr>
        <p:sp>
          <p:nvSpPr>
            <p:cNvPr id="20" name="Line 9">
              <a:extLst>
                <a:ext uri="{FF2B5EF4-FFF2-40B4-BE49-F238E27FC236}">
                  <a16:creationId xmlns:a16="http://schemas.microsoft.com/office/drawing/2014/main" id="{B55AC3F2-B93C-1162-DC88-C280833D53B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94" y="1708"/>
              <a:ext cx="205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1" name="Text Box 10">
              <a:extLst>
                <a:ext uri="{FF2B5EF4-FFF2-40B4-BE49-F238E27FC236}">
                  <a16:creationId xmlns:a16="http://schemas.microsoft.com/office/drawing/2014/main" id="{C753D9C5-C573-6BB5-7838-E5FF518A093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46" y="1722"/>
              <a:ext cx="187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3200" b="1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endParaRPr kumimoji="1" lang="en-US" altLang="zh-CN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3" name="Line 12">
              <a:extLst>
                <a:ext uri="{FF2B5EF4-FFF2-40B4-BE49-F238E27FC236}">
                  <a16:creationId xmlns:a16="http://schemas.microsoft.com/office/drawing/2014/main" id="{8E610F48-238A-3B5D-A31B-1A412FC7B65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23" y="1537"/>
              <a:ext cx="170" cy="163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4" name="Text Box 13">
              <a:extLst>
                <a:ext uri="{FF2B5EF4-FFF2-40B4-BE49-F238E27FC236}">
                  <a16:creationId xmlns:a16="http://schemas.microsoft.com/office/drawing/2014/main" id="{F8F9E036-7571-857A-6D03-74200F7A265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38" y="1338"/>
              <a:ext cx="60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S(</a:t>
              </a:r>
              <a:r>
                <a:rPr kumimoji="1" lang="en-US" altLang="zh-CN" sz="2400" b="1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t</a:t>
              </a:r>
              <a:r>
                <a:rPr kumimoji="1" lang="en-US" altLang="zh-CN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=0)</a:t>
              </a:r>
            </a:p>
          </p:txBody>
        </p:sp>
        <p:grpSp>
          <p:nvGrpSpPr>
            <p:cNvPr id="25" name="Group 14">
              <a:extLst>
                <a:ext uri="{FF2B5EF4-FFF2-40B4-BE49-F238E27FC236}">
                  <a16:creationId xmlns:a16="http://schemas.microsoft.com/office/drawing/2014/main" id="{006E1D35-87FC-73CD-37D4-CFDB8D32B74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565" y="1691"/>
              <a:ext cx="347" cy="781"/>
              <a:chOff x="1408" y="2032"/>
              <a:chExt cx="294" cy="686"/>
            </a:xfrm>
          </p:grpSpPr>
          <p:grpSp>
            <p:nvGrpSpPr>
              <p:cNvPr id="45" name="Group 15">
                <a:extLst>
                  <a:ext uri="{FF2B5EF4-FFF2-40B4-BE49-F238E27FC236}">
                    <a16:creationId xmlns:a16="http://schemas.microsoft.com/office/drawing/2014/main" id="{502ACA13-51A5-9460-BE72-F066D41F8DE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08" y="2032"/>
                <a:ext cx="192" cy="686"/>
                <a:chOff x="1408" y="2032"/>
                <a:chExt cx="192" cy="686"/>
              </a:xfrm>
            </p:grpSpPr>
            <p:sp>
              <p:nvSpPr>
                <p:cNvPr id="47" name="Text Box 16">
                  <a:extLst>
                    <a:ext uri="{FF2B5EF4-FFF2-40B4-BE49-F238E27FC236}">
                      <a16:creationId xmlns:a16="http://schemas.microsoft.com/office/drawing/2014/main" id="{E1B16FD9-D663-531F-489A-673F31770D8F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408" y="2032"/>
                  <a:ext cx="192" cy="25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99FF99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en-US" altLang="zh-CN" sz="24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+</a:t>
                  </a:r>
                </a:p>
              </p:txBody>
            </p:sp>
            <p:sp>
              <p:nvSpPr>
                <p:cNvPr id="48" name="Text Box 17">
                  <a:extLst>
                    <a:ext uri="{FF2B5EF4-FFF2-40B4-BE49-F238E27FC236}">
                      <a16:creationId xmlns:a16="http://schemas.microsoft.com/office/drawing/2014/main" id="{D0D1B0B6-D97F-0123-82AE-4133122B4429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408" y="2462"/>
                  <a:ext cx="181" cy="25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99FF99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en-US" altLang="zh-CN" sz="24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–</a:t>
                  </a:r>
                </a:p>
              </p:txBody>
            </p:sp>
          </p:grpSp>
          <p:sp>
            <p:nvSpPr>
              <p:cNvPr id="46" name="Text Box 18">
                <a:extLst>
                  <a:ext uri="{FF2B5EF4-FFF2-40B4-BE49-F238E27FC236}">
                    <a16:creationId xmlns:a16="http://schemas.microsoft.com/office/drawing/2014/main" id="{37721E12-656D-5AE9-3A32-E95D6A8CF9D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411" y="2182"/>
                <a:ext cx="291" cy="32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99FF99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3200" b="1" i="1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</a:rPr>
                  <a:t>u</a:t>
                </a:r>
                <a:r>
                  <a:rPr kumimoji="1" lang="en-US" altLang="zh-CN" sz="2400" b="1" i="1" u="none" strike="noStrike" kern="0" cap="none" spc="0" normalizeH="0" baseline="-2500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</a:rPr>
                  <a:t>R</a:t>
                </a:r>
                <a:endParaRPr kumimoji="1" lang="en-US" altLang="zh-CN" sz="2400" b="1" i="0" u="none" strike="noStrike" kern="0" cap="none" spc="0" normalizeH="0" baseline="-2500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26" name="Line 20">
              <a:extLst>
                <a:ext uri="{FF2B5EF4-FFF2-40B4-BE49-F238E27FC236}">
                  <a16:creationId xmlns:a16="http://schemas.microsoft.com/office/drawing/2014/main" id="{6DBECCB4-2FEA-3E3D-964F-60ADC8D8028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87" y="1783"/>
              <a:ext cx="454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7" name="Line 21">
              <a:extLst>
                <a:ext uri="{FF2B5EF4-FFF2-40B4-BE49-F238E27FC236}">
                  <a16:creationId xmlns:a16="http://schemas.microsoft.com/office/drawing/2014/main" id="{0A4CB528-42A3-C2B1-68BA-027D73539CF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0" y="1783"/>
              <a:ext cx="397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8" name="Text Box 23">
              <a:extLst>
                <a:ext uri="{FF2B5EF4-FFF2-40B4-BE49-F238E27FC236}">
                  <a16:creationId xmlns:a16="http://schemas.microsoft.com/office/drawing/2014/main" id="{E491EF13-F9F1-0196-CDFF-7728B6DB566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9" y="1896"/>
              <a:ext cx="24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400" b="1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C</a:t>
              </a:r>
              <a:endParaRPr kumimoji="1" lang="en-US" altLang="zh-CN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grpSp>
          <p:nvGrpSpPr>
            <p:cNvPr id="29" name="Group 25">
              <a:extLst>
                <a:ext uri="{FF2B5EF4-FFF2-40B4-BE49-F238E27FC236}">
                  <a16:creationId xmlns:a16="http://schemas.microsoft.com/office/drawing/2014/main" id="{1C1DF22B-8D5C-597B-4F20-F7449D29806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51" y="1694"/>
              <a:ext cx="228" cy="733"/>
              <a:chOff x="1647" y="1261"/>
              <a:chExt cx="194" cy="645"/>
            </a:xfrm>
          </p:grpSpPr>
          <p:sp>
            <p:nvSpPr>
              <p:cNvPr id="43" name="Text Box 26">
                <a:extLst>
                  <a:ext uri="{FF2B5EF4-FFF2-40B4-BE49-F238E27FC236}">
                    <a16:creationId xmlns:a16="http://schemas.microsoft.com/office/drawing/2014/main" id="{69DB1241-45A4-3F00-7A70-BFAA77703D1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649" y="1261"/>
                <a:ext cx="192" cy="25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99FF99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</a:rPr>
                  <a:t>+</a:t>
                </a:r>
              </a:p>
            </p:txBody>
          </p:sp>
          <p:sp>
            <p:nvSpPr>
              <p:cNvPr id="44" name="Text Box 27">
                <a:extLst>
                  <a:ext uri="{FF2B5EF4-FFF2-40B4-BE49-F238E27FC236}">
                    <a16:creationId xmlns:a16="http://schemas.microsoft.com/office/drawing/2014/main" id="{F59DA705-9640-DEC6-A02A-DAD5DECDC83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647" y="1650"/>
                <a:ext cx="181" cy="25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99FF99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</a:rPr>
                  <a:t>–</a:t>
                </a:r>
              </a:p>
            </p:txBody>
          </p:sp>
        </p:grpSp>
        <p:sp>
          <p:nvSpPr>
            <p:cNvPr id="30" name="Text Box 28">
              <a:extLst>
                <a:ext uri="{FF2B5EF4-FFF2-40B4-BE49-F238E27FC236}">
                  <a16:creationId xmlns:a16="http://schemas.microsoft.com/office/drawing/2014/main" id="{27610DC4-93EF-EA05-7180-124256A3DA2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1" y="1860"/>
              <a:ext cx="343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3200" b="1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u</a:t>
              </a:r>
              <a:r>
                <a:rPr kumimoji="1" lang="en-US" altLang="zh-CN" sz="2400" b="1" i="1" u="none" strike="noStrike" kern="0" cap="none" spc="0" normalizeH="0" baseline="-2500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C</a:t>
              </a:r>
              <a:endParaRPr kumimoji="1" lang="en-US" altLang="zh-CN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grpSp>
          <p:nvGrpSpPr>
            <p:cNvPr id="31" name="Group 29">
              <a:extLst>
                <a:ext uri="{FF2B5EF4-FFF2-40B4-BE49-F238E27FC236}">
                  <a16:creationId xmlns:a16="http://schemas.microsoft.com/office/drawing/2014/main" id="{741768D5-46BD-577F-3277-8F1EDC15EBB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7" y="2001"/>
              <a:ext cx="227" cy="62"/>
              <a:chOff x="1824" y="1680"/>
              <a:chExt cx="192" cy="96"/>
            </a:xfrm>
          </p:grpSpPr>
          <p:sp>
            <p:nvSpPr>
              <p:cNvPr id="41" name="Line 30">
                <a:extLst>
                  <a:ext uri="{FF2B5EF4-FFF2-40B4-BE49-F238E27FC236}">
                    <a16:creationId xmlns:a16="http://schemas.microsoft.com/office/drawing/2014/main" id="{8D1BD612-7CE8-F915-C397-AC097D2A3A4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24" y="1680"/>
                <a:ext cx="192" cy="0"/>
              </a:xfrm>
              <a:prstGeom prst="line">
                <a:avLst/>
              </a:prstGeom>
              <a:noFill/>
              <a:ln w="3175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2" name="Line 31">
                <a:extLst>
                  <a:ext uri="{FF2B5EF4-FFF2-40B4-BE49-F238E27FC236}">
                    <a16:creationId xmlns:a16="http://schemas.microsoft.com/office/drawing/2014/main" id="{7C6F2029-C284-5FAB-9BBB-BD1BAC1C943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24" y="1776"/>
                <a:ext cx="192" cy="0"/>
              </a:xfrm>
              <a:prstGeom prst="line">
                <a:avLst/>
              </a:prstGeom>
              <a:noFill/>
              <a:ln w="3175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32" name="Line 32">
              <a:extLst>
                <a:ext uri="{FF2B5EF4-FFF2-40B4-BE49-F238E27FC236}">
                  <a16:creationId xmlns:a16="http://schemas.microsoft.com/office/drawing/2014/main" id="{018DF2AC-0F2D-F6FF-8B21-A9574878022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20" y="2063"/>
              <a:ext cx="0" cy="321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4" name="Line 33">
              <a:extLst>
                <a:ext uri="{FF2B5EF4-FFF2-40B4-BE49-F238E27FC236}">
                  <a16:creationId xmlns:a16="http://schemas.microsoft.com/office/drawing/2014/main" id="{7F67CA60-BDD3-EDBE-E745-3EC4635B3B2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20" y="1783"/>
              <a:ext cx="0" cy="218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5" name="Line 34">
              <a:extLst>
                <a:ext uri="{FF2B5EF4-FFF2-40B4-BE49-F238E27FC236}">
                  <a16:creationId xmlns:a16="http://schemas.microsoft.com/office/drawing/2014/main" id="{C5AE4D41-4B8D-172F-4AF7-46F8CCB1933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917" y="1674"/>
              <a:ext cx="170" cy="109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6" name="Line 35">
              <a:extLst>
                <a:ext uri="{FF2B5EF4-FFF2-40B4-BE49-F238E27FC236}">
                  <a16:creationId xmlns:a16="http://schemas.microsoft.com/office/drawing/2014/main" id="{C8A4480F-9C41-375F-2EB3-1E21957E42B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0" y="2384"/>
              <a:ext cx="1021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7" name="Line 36">
              <a:extLst>
                <a:ext uri="{FF2B5EF4-FFF2-40B4-BE49-F238E27FC236}">
                  <a16:creationId xmlns:a16="http://schemas.microsoft.com/office/drawing/2014/main" id="{23211C09-786A-5CC3-FB9A-942E173BC99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41" y="1783"/>
              <a:ext cx="0" cy="601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8" name="Text Box 38">
              <a:extLst>
                <a:ext uri="{FF2B5EF4-FFF2-40B4-BE49-F238E27FC236}">
                  <a16:creationId xmlns:a16="http://schemas.microsoft.com/office/drawing/2014/main" id="{872E771D-A7B4-7FF4-FF43-FFA7BE908CB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27" y="1993"/>
              <a:ext cx="24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400" b="1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R</a:t>
              </a:r>
              <a:endParaRPr kumimoji="1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9" name="Rectangle 103">
              <a:extLst>
                <a:ext uri="{FF2B5EF4-FFF2-40B4-BE49-F238E27FC236}">
                  <a16:creationId xmlns:a16="http://schemas.microsoft.com/office/drawing/2014/main" id="{FB81C2A0-10ED-2AC8-4449-124A95BA38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93" y="1979"/>
              <a:ext cx="96" cy="240"/>
            </a:xfrm>
            <a:prstGeom prst="rect">
              <a:avLst/>
            </a:prstGeom>
            <a:solidFill>
              <a:srgbClr val="00CC99"/>
            </a:solidFill>
            <a:ln w="3175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0" name="Oval 111">
              <a:extLst>
                <a:ext uri="{FF2B5EF4-FFF2-40B4-BE49-F238E27FC236}">
                  <a16:creationId xmlns:a16="http://schemas.microsoft.com/office/drawing/2014/main" id="{2F9B9616-B60C-8300-0FA9-0D3736A123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6" y="1752"/>
              <a:ext cx="47" cy="47"/>
            </a:xfrm>
            <a:prstGeom prst="ellips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92" name="Group 5">
            <a:extLst>
              <a:ext uri="{FF2B5EF4-FFF2-40B4-BE49-F238E27FC236}">
                <a16:creationId xmlns:a16="http://schemas.microsoft.com/office/drawing/2014/main" id="{3B775B0D-FC1E-8B7B-C392-BF4605848819}"/>
              </a:ext>
            </a:extLst>
          </p:cNvPr>
          <p:cNvGrpSpPr>
            <a:grpSpLocks/>
          </p:cNvGrpSpPr>
          <p:nvPr/>
        </p:nvGrpSpPr>
        <p:grpSpPr bwMode="auto">
          <a:xfrm>
            <a:off x="3042119" y="5589078"/>
            <a:ext cx="4308830" cy="811213"/>
            <a:chOff x="369" y="297"/>
            <a:chExt cx="2830" cy="559"/>
          </a:xfrm>
        </p:grpSpPr>
        <p:graphicFrame>
          <p:nvGraphicFramePr>
            <p:cNvPr id="93" name="Object 6">
              <a:extLst>
                <a:ext uri="{FF2B5EF4-FFF2-40B4-BE49-F238E27FC236}">
                  <a16:creationId xmlns:a16="http://schemas.microsoft.com/office/drawing/2014/main" id="{DAE2FA65-255F-DD9B-9247-06B36D336421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664550805"/>
                </p:ext>
              </p:extLst>
            </p:nvPr>
          </p:nvGraphicFramePr>
          <p:xfrm>
            <a:off x="369" y="297"/>
            <a:ext cx="1005" cy="55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10" imgW="647640" imgH="355320" progId="Equation.3">
                    <p:embed/>
                  </p:oleObj>
                </mc:Choice>
                <mc:Fallback>
                  <p:oleObj name="公式" r:id="rId10" imgW="647640" imgH="355320" progId="Equation.3">
                    <p:embed/>
                    <p:pic>
                      <p:nvPicPr>
                        <p:cNvPr id="184326" name="Object 6">
                          <a:extLst>
                            <a:ext uri="{FF2B5EF4-FFF2-40B4-BE49-F238E27FC236}">
                              <a16:creationId xmlns:a16="http://schemas.microsoft.com/office/drawing/2014/main" id="{4110440B-354D-3BBA-B953-027D939E1DB8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9" y="297"/>
                          <a:ext cx="1005" cy="55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4" name="Object 7">
              <a:extLst>
                <a:ext uri="{FF2B5EF4-FFF2-40B4-BE49-F238E27FC236}">
                  <a16:creationId xmlns:a16="http://schemas.microsoft.com/office/drawing/2014/main" id="{D266D416-F4C5-AE57-5813-E746A1EF5D3E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992033101"/>
                </p:ext>
              </p:extLst>
            </p:nvPr>
          </p:nvGraphicFramePr>
          <p:xfrm>
            <a:off x="1338" y="338"/>
            <a:ext cx="1861" cy="51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2" imgW="1180800" imgH="342720" progId="Equation.DSMT4">
                    <p:embed/>
                  </p:oleObj>
                </mc:Choice>
                <mc:Fallback>
                  <p:oleObj name="Equation" r:id="rId12" imgW="1180800" imgH="342720" progId="Equation.DSMT4">
                    <p:embed/>
                    <p:pic>
                      <p:nvPicPr>
                        <p:cNvPr id="184327" name="Object 7">
                          <a:extLst>
                            <a:ext uri="{FF2B5EF4-FFF2-40B4-BE49-F238E27FC236}">
                              <a16:creationId xmlns:a16="http://schemas.microsoft.com/office/drawing/2014/main" id="{852F96FC-28FE-4A5F-1678-1DAD0379D917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38" y="338"/>
                          <a:ext cx="1861" cy="51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66FF33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95" name="文本框 94">
            <a:extLst>
              <a:ext uri="{FF2B5EF4-FFF2-40B4-BE49-F238E27FC236}">
                <a16:creationId xmlns:a16="http://schemas.microsoft.com/office/drawing/2014/main" id="{F9326031-2202-4454-D79E-2DF22821F1F5}"/>
              </a:ext>
            </a:extLst>
          </p:cNvPr>
          <p:cNvSpPr txBox="1"/>
          <p:nvPr/>
        </p:nvSpPr>
        <p:spPr>
          <a:xfrm>
            <a:off x="251995" y="5747585"/>
            <a:ext cx="3082261" cy="506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01700" marR="0" lvl="0" indent="-90170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再如</a:t>
            </a:r>
            <a:r>
              <a:rPr kumimoji="1" lang="en-US" altLang="zh-CN" sz="2400" b="1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RL</a:t>
            </a:r>
            <a:r>
              <a:rPr kumimoji="1" lang="zh-CN" altLang="en-US" sz="2400" b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放电电路：</a:t>
            </a:r>
            <a:endParaRPr kumimoji="1" lang="en-US" altLang="zh-CN" sz="2400" b="1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6A03F6E-838F-388A-2E91-B3E691E8DC3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6FF182B-870A-4FE8-A470-49D8A1ADC9E9}" type="slidenum">
              <a:rPr lang="en-US" altLang="zh-CN" smtClean="0"/>
              <a:pPr/>
              <a:t>12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949737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FBE3C5-C282-1D93-8BA1-94FE893B4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8686800" cy="533400"/>
          </a:xfrm>
        </p:spPr>
        <p:txBody>
          <a:bodyPr/>
          <a:lstStyle/>
          <a:p>
            <a:r>
              <a:rPr lang="en-US" altLang="zh-CN" sz="3000" dirty="0"/>
              <a:t>8.4 </a:t>
            </a:r>
            <a:r>
              <a:rPr lang="zh-CN" altLang="en-US" sz="3000" dirty="0"/>
              <a:t>一阶电路零输入响应、零状态响应和全响应</a:t>
            </a:r>
          </a:p>
        </p:txBody>
      </p:sp>
      <p:sp>
        <p:nvSpPr>
          <p:cNvPr id="8" name="Text Box 5">
            <a:extLst>
              <a:ext uri="{FF2B5EF4-FFF2-40B4-BE49-F238E27FC236}">
                <a16:creationId xmlns:a16="http://schemas.microsoft.com/office/drawing/2014/main" id="{47A38C2A-9007-2E72-8D7F-92CD8E810E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8961" y="990600"/>
            <a:ext cx="8102600" cy="2815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901700" indent="-901700" algn="l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1614488" algn="l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793875" algn="l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973263" algn="l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152650" algn="l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60985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06705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52425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98145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二、</a:t>
            </a:r>
            <a:r>
              <a:rPr lang="zh-CN" altLang="en-US" b="1" kern="0" dirty="0">
                <a:solidFill>
                  <a:srgbClr val="3333CC"/>
                </a:solidFill>
              </a:rPr>
              <a:t>零状态响应：</a:t>
            </a:r>
            <a:endParaRPr lang="en-US" altLang="zh-CN" b="1" kern="0" dirty="0">
              <a:solidFill>
                <a:srgbClr val="3333CC"/>
              </a:solidFill>
            </a:endParaRPr>
          </a:p>
          <a:p>
            <a:pPr marL="0" lvl="0" indent="0" eaLnBrk="1" fontAlgn="auto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1" kern="0" dirty="0">
                <a:solidFill>
                  <a:srgbClr val="000000"/>
                </a:solidFill>
              </a:rPr>
              <a:t>电路储能元件初始能量为零（电容电压、电感电流为</a:t>
            </a:r>
            <a:r>
              <a:rPr lang="en-US" altLang="zh-CN" b="1" kern="0" dirty="0">
                <a:solidFill>
                  <a:srgbClr val="000000"/>
                </a:solidFill>
              </a:rPr>
              <a:t>0</a:t>
            </a:r>
            <a:r>
              <a:rPr lang="zh-CN" altLang="en-US" b="1" kern="0" dirty="0">
                <a:solidFill>
                  <a:srgbClr val="000000"/>
                </a:solidFill>
              </a:rPr>
              <a:t>），在激励（电源）作用下产生的响应。一般利用</a:t>
            </a:r>
            <a:r>
              <a:rPr lang="en-US" altLang="zh-CN" b="1" kern="0" dirty="0">
                <a:solidFill>
                  <a:srgbClr val="000000"/>
                </a:solidFill>
              </a:rPr>
              <a:t>KCL/KVL</a:t>
            </a:r>
            <a:r>
              <a:rPr lang="zh-CN" altLang="en-US" b="1" kern="0" dirty="0">
                <a:solidFill>
                  <a:srgbClr val="000000"/>
                </a:solidFill>
              </a:rPr>
              <a:t>列写微分方程或</a:t>
            </a:r>
            <a:r>
              <a:rPr lang="zh-CN" altLang="en-US" b="1" kern="0" dirty="0">
                <a:solidFill>
                  <a:srgbClr val="FF0000"/>
                </a:solidFill>
              </a:rPr>
              <a:t>利用三要素法</a:t>
            </a:r>
            <a:r>
              <a:rPr lang="zh-CN" altLang="en-US" b="1" kern="0" dirty="0">
                <a:solidFill>
                  <a:srgbClr val="000000"/>
                </a:solidFill>
              </a:rPr>
              <a:t>求解。</a:t>
            </a:r>
            <a:endParaRPr lang="en-US" altLang="zh-CN" b="1" kern="0" dirty="0">
              <a:solidFill>
                <a:srgbClr val="000000"/>
              </a:solidFill>
            </a:endParaRPr>
          </a:p>
          <a:p>
            <a:pPr marL="0" lvl="0" indent="0" eaLnBrk="1" fontAlgn="auto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1" kern="0" dirty="0">
                <a:solidFill>
                  <a:srgbClr val="FF0000"/>
                </a:solidFill>
              </a:rPr>
              <a:t>阶跃响应</a:t>
            </a:r>
            <a:r>
              <a:rPr lang="en-US" altLang="zh-CN" b="1" kern="0" dirty="0">
                <a:solidFill>
                  <a:srgbClr val="FF0000"/>
                </a:solidFill>
              </a:rPr>
              <a:t>/</a:t>
            </a:r>
            <a:r>
              <a:rPr lang="zh-CN" altLang="en-US" b="1" kern="0" dirty="0">
                <a:solidFill>
                  <a:srgbClr val="FF0000"/>
                </a:solidFill>
              </a:rPr>
              <a:t>冲激响应</a:t>
            </a:r>
            <a:r>
              <a:rPr lang="en-US" altLang="zh-CN" b="1" kern="0" dirty="0">
                <a:solidFill>
                  <a:srgbClr val="FF0000"/>
                </a:solidFill>
              </a:rPr>
              <a:t>/</a:t>
            </a:r>
            <a:r>
              <a:rPr lang="zh-CN" altLang="en-US" b="1" kern="0" dirty="0">
                <a:solidFill>
                  <a:srgbClr val="FF0000"/>
                </a:solidFill>
              </a:rPr>
              <a:t>正弦电源作用下的一阶电路</a:t>
            </a:r>
            <a:r>
              <a:rPr lang="zh-CN" altLang="en-US" b="1" kern="0" dirty="0">
                <a:solidFill>
                  <a:srgbClr val="000000"/>
                </a:solidFill>
              </a:rPr>
              <a:t>，有一些特殊的知识点。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A7FDFBD-1BA9-0DBD-9F2B-96AFA142A8A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6FF182B-870A-4FE8-A470-49D8A1ADC9E9}" type="slidenum">
              <a:rPr lang="en-US" altLang="zh-CN" smtClean="0"/>
              <a:pPr/>
              <a:t>13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101525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FBE3C5-C282-1D93-8BA1-94FE893B4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8686800" cy="533400"/>
          </a:xfrm>
        </p:spPr>
        <p:txBody>
          <a:bodyPr/>
          <a:lstStyle/>
          <a:p>
            <a:r>
              <a:rPr lang="en-US" altLang="zh-CN" sz="3000" dirty="0"/>
              <a:t>8.4 </a:t>
            </a:r>
            <a:r>
              <a:rPr lang="zh-CN" altLang="en-US" sz="3000" dirty="0"/>
              <a:t>一阶电路零输入响应、零状态响应和全响应</a:t>
            </a:r>
          </a:p>
        </p:txBody>
      </p:sp>
      <p:sp>
        <p:nvSpPr>
          <p:cNvPr id="49" name="Text Box 3">
            <a:extLst>
              <a:ext uri="{FF2B5EF4-FFF2-40B4-BE49-F238E27FC236}">
                <a16:creationId xmlns:a16="http://schemas.microsoft.com/office/drawing/2014/main" id="{715EF699-BC77-ED82-3A07-4F06626EB6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1690" y="1062036"/>
            <a:ext cx="250260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FF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kumimoji="1" lang="en-US" altLang="zh-CN" sz="2400" b="1" dirty="0">
                <a:solidFill>
                  <a:srgbClr val="CC33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※</a:t>
            </a:r>
            <a:r>
              <a:rPr kumimoji="1" lang="zh-CN" altLang="en-US" sz="2400" b="1" dirty="0">
                <a:solidFill>
                  <a:srgbClr val="CC33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单位阶跃函数  </a:t>
            </a:r>
            <a:endParaRPr kumimoji="1" lang="zh-CN" altLang="en-US" sz="2400" dirty="0">
              <a:solidFill>
                <a:srgbClr val="CC33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51" name="Group 5">
            <a:extLst>
              <a:ext uri="{FF2B5EF4-FFF2-40B4-BE49-F238E27FC236}">
                <a16:creationId xmlns:a16="http://schemas.microsoft.com/office/drawing/2014/main" id="{64BBDB9C-B82E-467B-33B3-89C69AAE3714}"/>
              </a:ext>
            </a:extLst>
          </p:cNvPr>
          <p:cNvGrpSpPr>
            <a:grpSpLocks/>
          </p:cNvGrpSpPr>
          <p:nvPr/>
        </p:nvGrpSpPr>
        <p:grpSpPr bwMode="auto">
          <a:xfrm>
            <a:off x="5858174" y="922504"/>
            <a:ext cx="2878137" cy="1524000"/>
            <a:chOff x="3343" y="573"/>
            <a:chExt cx="1813" cy="960"/>
          </a:xfrm>
        </p:grpSpPr>
        <p:sp>
          <p:nvSpPr>
            <p:cNvPr id="52" name="Line 6">
              <a:extLst>
                <a:ext uri="{FF2B5EF4-FFF2-40B4-BE49-F238E27FC236}">
                  <a16:creationId xmlns:a16="http://schemas.microsoft.com/office/drawing/2014/main" id="{9600A6B2-C6B7-E8F3-8581-74DEDA51146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39" y="1293"/>
              <a:ext cx="1584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楷体_GB2312" panose="02010609030101010101" pitchFamily="49" charset="-122"/>
              </a:endParaRPr>
            </a:p>
          </p:txBody>
        </p:sp>
        <p:sp>
          <p:nvSpPr>
            <p:cNvPr id="53" name="Line 7">
              <a:extLst>
                <a:ext uri="{FF2B5EF4-FFF2-40B4-BE49-F238E27FC236}">
                  <a16:creationId xmlns:a16="http://schemas.microsoft.com/office/drawing/2014/main" id="{89D1BDA7-7912-CFE5-BD4F-E09E0B6980C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535" y="717"/>
              <a:ext cx="0" cy="72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楷体_GB2312" panose="02010609030101010101" pitchFamily="49" charset="-122"/>
              </a:endParaRPr>
            </a:p>
          </p:txBody>
        </p:sp>
        <p:sp>
          <p:nvSpPr>
            <p:cNvPr id="54" name="Line 8">
              <a:extLst>
                <a:ext uri="{FF2B5EF4-FFF2-40B4-BE49-F238E27FC236}">
                  <a16:creationId xmlns:a16="http://schemas.microsoft.com/office/drawing/2014/main" id="{2A59E497-3069-A15D-4ADF-F4FB6DD3A08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35" y="957"/>
              <a:ext cx="1056" cy="0"/>
            </a:xfrm>
            <a:prstGeom prst="line">
              <a:avLst/>
            </a:prstGeom>
            <a:noFill/>
            <a:ln w="317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楷体_GB2312" panose="02010609030101010101" pitchFamily="49" charset="-122"/>
              </a:endParaRPr>
            </a:p>
          </p:txBody>
        </p:sp>
        <p:sp>
          <p:nvSpPr>
            <p:cNvPr id="55" name="Text Box 9">
              <a:extLst>
                <a:ext uri="{FF2B5EF4-FFF2-40B4-BE49-F238E27FC236}">
                  <a16:creationId xmlns:a16="http://schemas.microsoft.com/office/drawing/2014/main" id="{714D9522-FF23-F281-B8A7-7C80227727D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87" y="1149"/>
              <a:ext cx="16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400" b="1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t</a:t>
              </a:r>
              <a:endParaRPr kumimoji="1" lang="en-US" altLang="zh-CN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6" name="Text Box 10">
              <a:extLst>
                <a:ext uri="{FF2B5EF4-FFF2-40B4-BE49-F238E27FC236}">
                  <a16:creationId xmlns:a16="http://schemas.microsoft.com/office/drawing/2014/main" id="{0726A195-CA6C-6590-16A8-D00B37A22D7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83" y="573"/>
              <a:ext cx="381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400" b="1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</a:t>
              </a:r>
              <a:r>
                <a:rPr kumimoji="1" lang="en-US" altLang="zh-CN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(</a:t>
              </a:r>
              <a:r>
                <a:rPr kumimoji="1" lang="en-US" altLang="zh-CN" sz="2400" b="1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t</a:t>
              </a:r>
              <a:r>
                <a:rPr kumimoji="1" lang="en-US" altLang="zh-CN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)</a:t>
              </a:r>
              <a:endParaRPr kumimoji="1" lang="en-US" altLang="zh-CN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7" name="Text Box 11">
              <a:extLst>
                <a:ext uri="{FF2B5EF4-FFF2-40B4-BE49-F238E27FC236}">
                  <a16:creationId xmlns:a16="http://schemas.microsoft.com/office/drawing/2014/main" id="{CA017E80-CA05-A444-1C97-F3AD86A08EC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81" y="861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endParaRPr kumimoji="1" lang="en-US" altLang="zh-CN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8" name="Text Box 12">
              <a:extLst>
                <a:ext uri="{FF2B5EF4-FFF2-40B4-BE49-F238E27FC236}">
                  <a16:creationId xmlns:a16="http://schemas.microsoft.com/office/drawing/2014/main" id="{3060686F-CBD5-87AE-3C01-8ACA3CCFCAD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43" y="1245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0</a:t>
              </a:r>
              <a:endParaRPr kumimoji="1" lang="en-US" altLang="zh-CN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aphicFrame>
        <p:nvGraphicFramePr>
          <p:cNvPr id="89" name="Object 43">
            <a:extLst>
              <a:ext uri="{FF2B5EF4-FFF2-40B4-BE49-F238E27FC236}">
                <a16:creationId xmlns:a16="http://schemas.microsoft.com/office/drawing/2014/main" id="{43015DF4-8653-7C33-CD42-89D4B3F8459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6400569"/>
              </p:ext>
            </p:extLst>
          </p:nvPr>
        </p:nvGraphicFramePr>
        <p:xfrm>
          <a:off x="2997051" y="1127125"/>
          <a:ext cx="2593975" cy="887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371600" imgH="469800" progId="Equation.DSMT4">
                  <p:embed/>
                </p:oleObj>
              </mc:Choice>
              <mc:Fallback>
                <p:oleObj name="Equation" r:id="rId2" imgW="1371600" imgH="469800" progId="Equation.DSMT4">
                  <p:embed/>
                  <p:pic>
                    <p:nvPicPr>
                      <p:cNvPr id="89" name="Object 43">
                        <a:extLst>
                          <a:ext uri="{FF2B5EF4-FFF2-40B4-BE49-F238E27FC236}">
                            <a16:creationId xmlns:a16="http://schemas.microsoft.com/office/drawing/2014/main" id="{43015DF4-8653-7C33-CD42-89D4B3F8459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97051" y="1127125"/>
                        <a:ext cx="2593975" cy="8874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FF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93" name="Group 3">
            <a:extLst>
              <a:ext uri="{FF2B5EF4-FFF2-40B4-BE49-F238E27FC236}">
                <a16:creationId xmlns:a16="http://schemas.microsoft.com/office/drawing/2014/main" id="{A2E6A910-780C-9B64-4D71-28AA6A83CCD4}"/>
              </a:ext>
            </a:extLst>
          </p:cNvPr>
          <p:cNvGrpSpPr>
            <a:grpSpLocks/>
          </p:cNvGrpSpPr>
          <p:nvPr/>
        </p:nvGrpSpPr>
        <p:grpSpPr bwMode="auto">
          <a:xfrm>
            <a:off x="5519047" y="5153024"/>
            <a:ext cx="2843212" cy="1485900"/>
            <a:chOff x="3275" y="3024"/>
            <a:chExt cx="1791" cy="936"/>
          </a:xfrm>
        </p:grpSpPr>
        <p:sp>
          <p:nvSpPr>
            <p:cNvPr id="94" name="Line 4">
              <a:extLst>
                <a:ext uri="{FF2B5EF4-FFF2-40B4-BE49-F238E27FC236}">
                  <a16:creationId xmlns:a16="http://schemas.microsoft.com/office/drawing/2014/main" id="{935418E0-BF3F-6067-FBC8-7AF87406001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49" y="3720"/>
              <a:ext cx="1584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楷体_GB2312" panose="02010609030101010101" pitchFamily="49" charset="-122"/>
              </a:endParaRPr>
            </a:p>
          </p:txBody>
        </p:sp>
        <p:sp>
          <p:nvSpPr>
            <p:cNvPr id="95" name="Line 5">
              <a:extLst>
                <a:ext uri="{FF2B5EF4-FFF2-40B4-BE49-F238E27FC236}">
                  <a16:creationId xmlns:a16="http://schemas.microsoft.com/office/drawing/2014/main" id="{395B6DA5-35CF-F629-3E3C-2D5A86B3B3D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445" y="3144"/>
              <a:ext cx="0" cy="72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楷体_GB2312" panose="02010609030101010101" pitchFamily="49" charset="-122"/>
              </a:endParaRPr>
            </a:p>
          </p:txBody>
        </p:sp>
        <p:sp>
          <p:nvSpPr>
            <p:cNvPr id="125" name="Line 6">
              <a:extLst>
                <a:ext uri="{FF2B5EF4-FFF2-40B4-BE49-F238E27FC236}">
                  <a16:creationId xmlns:a16="http://schemas.microsoft.com/office/drawing/2014/main" id="{4DA40E91-11F8-6687-5AE8-F47D5FDFB4D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33" y="3384"/>
              <a:ext cx="1056" cy="0"/>
            </a:xfrm>
            <a:prstGeom prst="line">
              <a:avLst/>
            </a:prstGeom>
            <a:noFill/>
            <a:ln w="317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楷体_GB2312" panose="02010609030101010101" pitchFamily="49" charset="-122"/>
              </a:endParaRPr>
            </a:p>
          </p:txBody>
        </p:sp>
        <p:sp>
          <p:nvSpPr>
            <p:cNvPr id="126" name="Text Box 7">
              <a:extLst>
                <a:ext uri="{FF2B5EF4-FFF2-40B4-BE49-F238E27FC236}">
                  <a16:creationId xmlns:a16="http://schemas.microsoft.com/office/drawing/2014/main" id="{3734C45A-E327-5996-3D29-70366B03FD7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97" y="3576"/>
              <a:ext cx="16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400" b="1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t</a:t>
              </a:r>
              <a:endParaRPr kumimoji="1" lang="en-US" altLang="zh-CN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27" name="Text Box 8">
              <a:extLst>
                <a:ext uri="{FF2B5EF4-FFF2-40B4-BE49-F238E27FC236}">
                  <a16:creationId xmlns:a16="http://schemas.microsoft.com/office/drawing/2014/main" id="{426AE338-F2E5-2FFE-2AFA-B1267FB8A14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03" y="3024"/>
              <a:ext cx="71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400" b="1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</a:t>
              </a:r>
              <a:r>
                <a:rPr kumimoji="1" lang="en-US" altLang="zh-CN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(</a:t>
              </a:r>
              <a:r>
                <a:rPr kumimoji="1" lang="en-US" altLang="zh-CN" sz="2400" b="1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t-t</a:t>
              </a:r>
              <a:r>
                <a:rPr kumimoji="1" lang="en-US" altLang="zh-CN" sz="2400" b="1" i="0" u="none" strike="noStrike" kern="0" cap="none" spc="0" normalizeH="0" baseline="-2500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0</a:t>
              </a:r>
              <a:r>
                <a:rPr kumimoji="1" lang="en-US" altLang="zh-CN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)</a:t>
              </a:r>
              <a:endParaRPr kumimoji="1" lang="en-US" altLang="zh-CN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28" name="Line 9">
              <a:extLst>
                <a:ext uri="{FF2B5EF4-FFF2-40B4-BE49-F238E27FC236}">
                  <a16:creationId xmlns:a16="http://schemas.microsoft.com/office/drawing/2014/main" id="{BB21FC73-C63C-9FC6-14E4-68C4079CE7B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33" y="3384"/>
              <a:ext cx="0" cy="336"/>
            </a:xfrm>
            <a:prstGeom prst="line">
              <a:avLst/>
            </a:prstGeom>
            <a:noFill/>
            <a:ln w="317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楷体_GB2312" panose="02010609030101010101" pitchFamily="49" charset="-122"/>
              </a:endParaRPr>
            </a:p>
          </p:txBody>
        </p:sp>
        <p:sp>
          <p:nvSpPr>
            <p:cNvPr id="129" name="Text Box 10">
              <a:extLst>
                <a:ext uri="{FF2B5EF4-FFF2-40B4-BE49-F238E27FC236}">
                  <a16:creationId xmlns:a16="http://schemas.microsoft.com/office/drawing/2014/main" id="{F218A073-974B-51DA-91AE-1F3A7737719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85" y="3672"/>
              <a:ext cx="2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400" b="1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t</a:t>
              </a:r>
              <a:r>
                <a:rPr kumimoji="1" lang="en-US" altLang="zh-CN" sz="2400" b="1" i="0" u="none" strike="noStrike" kern="0" cap="none" spc="0" normalizeH="0" baseline="-2500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0</a:t>
              </a:r>
              <a:endParaRPr kumimoji="1" lang="en-US" altLang="zh-CN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30" name="Text Box 11">
              <a:extLst>
                <a:ext uri="{FF2B5EF4-FFF2-40B4-BE49-F238E27FC236}">
                  <a16:creationId xmlns:a16="http://schemas.microsoft.com/office/drawing/2014/main" id="{4929A4DD-0C55-420C-9F05-B75E839A11B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75" y="3650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0</a:t>
              </a:r>
            </a:p>
          </p:txBody>
        </p:sp>
      </p:grpSp>
      <p:graphicFrame>
        <p:nvGraphicFramePr>
          <p:cNvPr id="131" name="Object 12">
            <a:extLst>
              <a:ext uri="{FF2B5EF4-FFF2-40B4-BE49-F238E27FC236}">
                <a16:creationId xmlns:a16="http://schemas.microsoft.com/office/drawing/2014/main" id="{038E6448-58EB-37D7-7F73-D6C929C9114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70510839"/>
              </p:ext>
            </p:extLst>
          </p:nvPr>
        </p:nvGraphicFramePr>
        <p:xfrm>
          <a:off x="1842358" y="5121844"/>
          <a:ext cx="2957512" cy="969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473120" imgH="482400" progId="Equation.DSMT4">
                  <p:embed/>
                </p:oleObj>
              </mc:Choice>
              <mc:Fallback>
                <p:oleObj name="Equation" r:id="rId4" imgW="1473120" imgH="482400" progId="Equation.DSMT4">
                  <p:embed/>
                  <p:pic>
                    <p:nvPicPr>
                      <p:cNvPr id="9228" name="Object 12">
                        <a:extLst>
                          <a:ext uri="{FF2B5EF4-FFF2-40B4-BE49-F238E27FC236}">
                            <a16:creationId xmlns:a16="http://schemas.microsoft.com/office/drawing/2014/main" id="{6B4A8EB6-7339-1257-CA72-2F693A46B22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42358" y="5121844"/>
                        <a:ext cx="2957512" cy="9699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FF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2" name="Text Box 43">
            <a:extLst>
              <a:ext uri="{FF2B5EF4-FFF2-40B4-BE49-F238E27FC236}">
                <a16:creationId xmlns:a16="http://schemas.microsoft.com/office/drawing/2014/main" id="{F2D8EEBA-6F94-A29F-FF34-4EFB56028B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38173" y="6085399"/>
            <a:ext cx="372409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1" kern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可表征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开关在</a:t>
            </a:r>
            <a:r>
              <a:rPr kumimoji="1" lang="en-US" altLang="zh-CN" sz="2400" b="1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t</a:t>
            </a:r>
            <a:r>
              <a:rPr kumimoji="1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 =</a:t>
            </a:r>
            <a:r>
              <a:rPr kumimoji="1" lang="en-US" altLang="zh-CN" sz="2400" b="1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t</a:t>
            </a:r>
            <a:r>
              <a:rPr kumimoji="1" lang="en-US" altLang="zh-CN" sz="2400" b="1" i="0" u="none" strike="noStrike" kern="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  <a:r>
              <a:rPr kumimoji="1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时闭合  </a:t>
            </a:r>
          </a:p>
        </p:txBody>
      </p:sp>
      <p:sp>
        <p:nvSpPr>
          <p:cNvPr id="163" name="Text Box 3">
            <a:extLst>
              <a:ext uri="{FF2B5EF4-FFF2-40B4-BE49-F238E27FC236}">
                <a16:creationId xmlns:a16="http://schemas.microsoft.com/office/drawing/2014/main" id="{13688C4F-4D51-467E-EFA2-4BE89EE1CA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6864" y="5366006"/>
            <a:ext cx="111280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FF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kumimoji="1" lang="zh-CN" altLang="en-US" sz="2400" b="1" dirty="0">
                <a:solidFill>
                  <a:srgbClr val="CC33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延迟？</a:t>
            </a:r>
            <a:endParaRPr kumimoji="1" lang="zh-CN" altLang="en-US" sz="2400" dirty="0">
              <a:solidFill>
                <a:srgbClr val="CC33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164" name="Group 13">
            <a:extLst>
              <a:ext uri="{FF2B5EF4-FFF2-40B4-BE49-F238E27FC236}">
                <a16:creationId xmlns:a16="http://schemas.microsoft.com/office/drawing/2014/main" id="{C1421478-E4A6-CC56-FE79-E1D920E23D4F}"/>
              </a:ext>
            </a:extLst>
          </p:cNvPr>
          <p:cNvGrpSpPr>
            <a:grpSpLocks/>
          </p:cNvGrpSpPr>
          <p:nvPr/>
        </p:nvGrpSpPr>
        <p:grpSpPr bwMode="auto">
          <a:xfrm>
            <a:off x="788554" y="2235446"/>
            <a:ext cx="4097338" cy="482600"/>
            <a:chOff x="432" y="1897"/>
            <a:chExt cx="2497" cy="304"/>
          </a:xfrm>
        </p:grpSpPr>
        <p:graphicFrame>
          <p:nvGraphicFramePr>
            <p:cNvPr id="165" name="Object 14">
              <a:extLst>
                <a:ext uri="{FF2B5EF4-FFF2-40B4-BE49-F238E27FC236}">
                  <a16:creationId xmlns:a16="http://schemas.microsoft.com/office/drawing/2014/main" id="{FCEB2F30-4787-F9CD-F59A-BF396FF74554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712" y="1905"/>
            <a:ext cx="426" cy="29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6" imgW="291960" imgH="203040" progId="Equation.DSMT4">
                    <p:embed/>
                  </p:oleObj>
                </mc:Choice>
                <mc:Fallback>
                  <p:oleObj name="Equation" r:id="rId6" imgW="291960" imgH="203040" progId="Equation.DSMT4">
                    <p:embed/>
                    <p:pic>
                      <p:nvPicPr>
                        <p:cNvPr id="60" name="Object 14">
                          <a:extLst>
                            <a:ext uri="{FF2B5EF4-FFF2-40B4-BE49-F238E27FC236}">
                              <a16:creationId xmlns:a16="http://schemas.microsoft.com/office/drawing/2014/main" id="{CF7BFB3E-47CC-8D76-7461-5BA10CF8DC7F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12" y="1905"/>
                          <a:ext cx="426" cy="29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166" name="Group 15">
              <a:extLst>
                <a:ext uri="{FF2B5EF4-FFF2-40B4-BE49-F238E27FC236}">
                  <a16:creationId xmlns:a16="http://schemas.microsoft.com/office/drawing/2014/main" id="{24D3A553-5709-9600-C682-A94AA3B71B3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2" y="1897"/>
              <a:ext cx="2497" cy="296"/>
              <a:chOff x="576" y="1816"/>
              <a:chExt cx="2497" cy="296"/>
            </a:xfrm>
          </p:grpSpPr>
          <p:sp>
            <p:nvSpPr>
              <p:cNvPr id="167" name="Text Box 16">
                <a:extLst>
                  <a:ext uri="{FF2B5EF4-FFF2-40B4-BE49-F238E27FC236}">
                    <a16:creationId xmlns:a16="http://schemas.microsoft.com/office/drawing/2014/main" id="{565D4919-06E8-00F4-0B09-1598AA166A8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76" y="1824"/>
                <a:ext cx="394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99FF99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</a:rPr>
                  <a:t>用</a:t>
                </a:r>
                <a:endParaRPr kumimoji="1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68" name="Text Box 17">
                <a:extLst>
                  <a:ext uri="{FF2B5EF4-FFF2-40B4-BE49-F238E27FC236}">
                    <a16:creationId xmlns:a16="http://schemas.microsoft.com/office/drawing/2014/main" id="{7D54A9A3-B03B-912B-D47A-5DDD2D4A0E4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87" y="1816"/>
                <a:ext cx="1886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99FF99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2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</a:rPr>
                  <a:t>可描述开关的动作。  </a:t>
                </a:r>
                <a:endParaRPr kumimoji="1" lang="zh-CN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p:grpSp>
      </p:grpSp>
      <p:grpSp>
        <p:nvGrpSpPr>
          <p:cNvPr id="169" name="Group 18">
            <a:extLst>
              <a:ext uri="{FF2B5EF4-FFF2-40B4-BE49-F238E27FC236}">
                <a16:creationId xmlns:a16="http://schemas.microsoft.com/office/drawing/2014/main" id="{399434C1-D8A0-E675-7B6D-5325759F24EB}"/>
              </a:ext>
            </a:extLst>
          </p:cNvPr>
          <p:cNvGrpSpPr>
            <a:grpSpLocks/>
          </p:cNvGrpSpPr>
          <p:nvPr/>
        </p:nvGrpSpPr>
        <p:grpSpPr bwMode="auto">
          <a:xfrm>
            <a:off x="4996785" y="2868488"/>
            <a:ext cx="3465513" cy="1098550"/>
            <a:chOff x="2936" y="1677"/>
            <a:chExt cx="2183" cy="692"/>
          </a:xfrm>
        </p:grpSpPr>
        <p:grpSp>
          <p:nvGrpSpPr>
            <p:cNvPr id="170" name="Group 19">
              <a:extLst>
                <a:ext uri="{FF2B5EF4-FFF2-40B4-BE49-F238E27FC236}">
                  <a16:creationId xmlns:a16="http://schemas.microsoft.com/office/drawing/2014/main" id="{BAC82356-BAF9-2E43-85A4-5C2AEC53170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682" y="2027"/>
              <a:ext cx="226" cy="50"/>
              <a:chOff x="2112" y="3648"/>
              <a:chExt cx="192" cy="48"/>
            </a:xfrm>
          </p:grpSpPr>
          <p:sp>
            <p:nvSpPr>
              <p:cNvPr id="191" name="Line 20">
                <a:extLst>
                  <a:ext uri="{FF2B5EF4-FFF2-40B4-BE49-F238E27FC236}">
                    <a16:creationId xmlns:a16="http://schemas.microsoft.com/office/drawing/2014/main" id="{AA280471-3822-7667-9E37-E3B7A98CD16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112" y="3648"/>
                <a:ext cx="192" cy="0"/>
              </a:xfrm>
              <a:prstGeom prst="line">
                <a:avLst/>
              </a:prstGeom>
              <a:noFill/>
              <a:ln w="3175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楷体_GB2312" panose="02010609030101010101" pitchFamily="49" charset="-122"/>
                </a:endParaRPr>
              </a:p>
            </p:txBody>
          </p:sp>
          <p:sp>
            <p:nvSpPr>
              <p:cNvPr id="192" name="Line 21">
                <a:extLst>
                  <a:ext uri="{FF2B5EF4-FFF2-40B4-BE49-F238E27FC236}">
                    <a16:creationId xmlns:a16="http://schemas.microsoft.com/office/drawing/2014/main" id="{865C1CAD-D535-2E8A-37F5-C2CA3A3CBBB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112" y="3696"/>
                <a:ext cx="192" cy="0"/>
              </a:xfrm>
              <a:prstGeom prst="line">
                <a:avLst/>
              </a:prstGeom>
              <a:noFill/>
              <a:ln w="3175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楷体_GB2312" panose="02010609030101010101" pitchFamily="49" charset="-122"/>
                </a:endParaRPr>
              </a:p>
            </p:txBody>
          </p:sp>
        </p:grpSp>
        <p:sp>
          <p:nvSpPr>
            <p:cNvPr id="171" name="Text Box 22">
              <a:extLst>
                <a:ext uri="{FF2B5EF4-FFF2-40B4-BE49-F238E27FC236}">
                  <a16:creationId xmlns:a16="http://schemas.microsoft.com/office/drawing/2014/main" id="{8BDBDA96-9E21-FFA7-0A0E-15A8808AF9D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12" y="1835"/>
              <a:ext cx="11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zh-CN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grpSp>
          <p:nvGrpSpPr>
            <p:cNvPr id="172" name="Group 23">
              <a:extLst>
                <a:ext uri="{FF2B5EF4-FFF2-40B4-BE49-F238E27FC236}">
                  <a16:creationId xmlns:a16="http://schemas.microsoft.com/office/drawing/2014/main" id="{5A58E70C-98F9-2E5D-AD1C-1D04A02C6E7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41" y="1688"/>
              <a:ext cx="316" cy="681"/>
              <a:chOff x="1572" y="1253"/>
              <a:chExt cx="268" cy="664"/>
            </a:xfrm>
          </p:grpSpPr>
          <p:grpSp>
            <p:nvGrpSpPr>
              <p:cNvPr id="187" name="Group 24">
                <a:extLst>
                  <a:ext uri="{FF2B5EF4-FFF2-40B4-BE49-F238E27FC236}">
                    <a16:creationId xmlns:a16="http://schemas.microsoft.com/office/drawing/2014/main" id="{ACEF134F-BC87-3120-E2C2-9CEBC5AA35B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649" y="1253"/>
                <a:ext cx="191" cy="664"/>
                <a:chOff x="1649" y="1253"/>
                <a:chExt cx="191" cy="664"/>
              </a:xfrm>
            </p:grpSpPr>
            <p:sp>
              <p:nvSpPr>
                <p:cNvPr id="189" name="Text Box 25">
                  <a:extLst>
                    <a:ext uri="{FF2B5EF4-FFF2-40B4-BE49-F238E27FC236}">
                      <a16:creationId xmlns:a16="http://schemas.microsoft.com/office/drawing/2014/main" id="{CE9F3E4F-8607-5CEA-911C-DDC229679ECB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650" y="1253"/>
                  <a:ext cx="190" cy="28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99FF99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en-US" altLang="zh-CN" sz="24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+</a:t>
                  </a:r>
                </a:p>
              </p:txBody>
            </p:sp>
            <p:sp>
              <p:nvSpPr>
                <p:cNvPr id="190" name="Text Box 26">
                  <a:extLst>
                    <a:ext uri="{FF2B5EF4-FFF2-40B4-BE49-F238E27FC236}">
                      <a16:creationId xmlns:a16="http://schemas.microsoft.com/office/drawing/2014/main" id="{4A48AAE3-EB96-59FD-EE76-6D2AF62CA874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649" y="1636"/>
                  <a:ext cx="179" cy="28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99FF99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en-US" altLang="zh-CN" sz="24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–</a:t>
                  </a:r>
                </a:p>
              </p:txBody>
            </p:sp>
          </p:grpSp>
          <p:sp>
            <p:nvSpPr>
              <p:cNvPr id="188" name="Text Box 27">
                <a:extLst>
                  <a:ext uri="{FF2B5EF4-FFF2-40B4-BE49-F238E27FC236}">
                    <a16:creationId xmlns:a16="http://schemas.microsoft.com/office/drawing/2014/main" id="{9C7DD392-C59B-F88D-1C1D-CC4FDB07640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572" y="1435"/>
                <a:ext cx="262" cy="28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99FF99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2400" b="1" i="1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</a:rPr>
                  <a:t>u</a:t>
                </a:r>
                <a:r>
                  <a:rPr kumimoji="1" lang="en-US" altLang="zh-CN" sz="2400" b="1" i="1" u="none" strike="noStrike" kern="0" cap="none" spc="0" normalizeH="0" baseline="-2500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</a:rPr>
                  <a:t>C</a:t>
                </a:r>
                <a:endParaRPr kumimoji="1" lang="en-US" altLang="zh-CN" sz="2400" b="1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173" name="Text Box 28">
              <a:extLst>
                <a:ext uri="{FF2B5EF4-FFF2-40B4-BE49-F238E27FC236}">
                  <a16:creationId xmlns:a16="http://schemas.microsoft.com/office/drawing/2014/main" id="{52E1E287-14EF-4393-B5D7-878FABB3A97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36" y="1949"/>
              <a:ext cx="60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400" b="1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U</a:t>
              </a:r>
              <a:r>
                <a:rPr kumimoji="1" lang="en-US" altLang="zh-CN" sz="2400" b="1" i="0" u="none" strike="noStrike" kern="0" cap="none" spc="0" normalizeH="0" baseline="-2500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S</a:t>
              </a:r>
              <a:r>
                <a:rPr kumimoji="1" lang="en-US" altLang="zh-CN" sz="2400" b="1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</a:t>
              </a:r>
              <a:r>
                <a:rPr kumimoji="1" lang="en-US" altLang="zh-CN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(</a:t>
              </a:r>
              <a:r>
                <a:rPr kumimoji="1" lang="en-US" altLang="zh-CN" sz="2400" b="1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t</a:t>
              </a:r>
              <a:r>
                <a:rPr kumimoji="1" lang="en-US" altLang="zh-CN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)</a:t>
              </a:r>
              <a:endParaRPr kumimoji="1" lang="en-US" altLang="zh-CN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74" name="Line 29">
              <a:extLst>
                <a:ext uri="{FF2B5EF4-FFF2-40B4-BE49-F238E27FC236}">
                  <a16:creationId xmlns:a16="http://schemas.microsoft.com/office/drawing/2014/main" id="{64B4753E-EBC8-621D-3F9D-E3443B58E6A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605" y="1731"/>
              <a:ext cx="603" cy="1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楷体_GB2312" panose="02010609030101010101" pitchFamily="49" charset="-122"/>
              </a:endParaRPr>
            </a:p>
          </p:txBody>
        </p:sp>
        <p:sp>
          <p:nvSpPr>
            <p:cNvPr id="175" name="Line 30">
              <a:extLst>
                <a:ext uri="{FF2B5EF4-FFF2-40B4-BE49-F238E27FC236}">
                  <a16:creationId xmlns:a16="http://schemas.microsoft.com/office/drawing/2014/main" id="{4DB5FBCD-8C1F-E99F-398B-D19F1EDE173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05" y="2323"/>
              <a:ext cx="1190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楷体_GB2312" panose="02010609030101010101" pitchFamily="49" charset="-122"/>
              </a:endParaRPr>
            </a:p>
          </p:txBody>
        </p:sp>
        <p:sp>
          <p:nvSpPr>
            <p:cNvPr id="176" name="Line 31">
              <a:extLst>
                <a:ext uri="{FF2B5EF4-FFF2-40B4-BE49-F238E27FC236}">
                  <a16:creationId xmlns:a16="http://schemas.microsoft.com/office/drawing/2014/main" id="{E1221307-E512-709E-0A63-3FF803B373D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115" y="1732"/>
              <a:ext cx="680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楷体_GB2312" panose="02010609030101010101" pitchFamily="49" charset="-122"/>
              </a:endParaRPr>
            </a:p>
          </p:txBody>
        </p:sp>
        <p:sp>
          <p:nvSpPr>
            <p:cNvPr id="177" name="Line 32">
              <a:extLst>
                <a:ext uri="{FF2B5EF4-FFF2-40B4-BE49-F238E27FC236}">
                  <a16:creationId xmlns:a16="http://schemas.microsoft.com/office/drawing/2014/main" id="{077C9C99-51DA-18BE-595B-A9BEF607E6D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605" y="2093"/>
              <a:ext cx="0" cy="23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楷体_GB2312" panose="02010609030101010101" pitchFamily="49" charset="-122"/>
              </a:endParaRPr>
            </a:p>
          </p:txBody>
        </p:sp>
        <p:sp>
          <p:nvSpPr>
            <p:cNvPr id="178" name="Line 33">
              <a:extLst>
                <a:ext uri="{FF2B5EF4-FFF2-40B4-BE49-F238E27FC236}">
                  <a16:creationId xmlns:a16="http://schemas.microsoft.com/office/drawing/2014/main" id="{06C6E2CA-3288-E1BF-E7C8-A0F132C3062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05" y="1732"/>
              <a:ext cx="0" cy="296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楷体_GB2312" panose="02010609030101010101" pitchFamily="49" charset="-122"/>
              </a:endParaRPr>
            </a:p>
          </p:txBody>
        </p:sp>
        <p:sp>
          <p:nvSpPr>
            <p:cNvPr id="179" name="Line 34">
              <a:extLst>
                <a:ext uri="{FF2B5EF4-FFF2-40B4-BE49-F238E27FC236}">
                  <a16:creationId xmlns:a16="http://schemas.microsoft.com/office/drawing/2014/main" id="{4D4F329F-E117-1D04-F975-EF213B467B1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95" y="1732"/>
              <a:ext cx="0" cy="296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楷体_GB2312" panose="02010609030101010101" pitchFamily="49" charset="-122"/>
              </a:endParaRPr>
            </a:p>
          </p:txBody>
        </p:sp>
        <p:sp>
          <p:nvSpPr>
            <p:cNvPr id="180" name="Line 35">
              <a:extLst>
                <a:ext uri="{FF2B5EF4-FFF2-40B4-BE49-F238E27FC236}">
                  <a16:creationId xmlns:a16="http://schemas.microsoft.com/office/drawing/2014/main" id="{502F3F0C-458B-B2A7-4088-861C969C786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795" y="2077"/>
              <a:ext cx="0" cy="246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楷体_GB2312" panose="02010609030101010101" pitchFamily="49" charset="-122"/>
              </a:endParaRPr>
            </a:p>
          </p:txBody>
        </p:sp>
        <p:sp>
          <p:nvSpPr>
            <p:cNvPr id="181" name="Text Box 36">
              <a:extLst>
                <a:ext uri="{FF2B5EF4-FFF2-40B4-BE49-F238E27FC236}">
                  <a16:creationId xmlns:a16="http://schemas.microsoft.com/office/drawing/2014/main" id="{0AD89277-49B0-CA43-E93D-AC1C5C48377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06" y="1731"/>
              <a:ext cx="24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400" b="1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R</a:t>
              </a:r>
              <a:endParaRPr kumimoji="1" lang="en-US" altLang="zh-CN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82" name="Text Box 37">
              <a:extLst>
                <a:ext uri="{FF2B5EF4-FFF2-40B4-BE49-F238E27FC236}">
                  <a16:creationId xmlns:a16="http://schemas.microsoft.com/office/drawing/2014/main" id="{9EA04824-D0D0-DF20-45C7-B51411022EC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75" y="1933"/>
              <a:ext cx="24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400" b="1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C</a:t>
              </a:r>
            </a:p>
          </p:txBody>
        </p:sp>
        <p:grpSp>
          <p:nvGrpSpPr>
            <p:cNvPr id="183" name="Group 38">
              <a:extLst>
                <a:ext uri="{FF2B5EF4-FFF2-40B4-BE49-F238E27FC236}">
                  <a16:creationId xmlns:a16="http://schemas.microsoft.com/office/drawing/2014/main" id="{14FE220D-1B75-42DC-192B-D7E45692C81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71" y="2028"/>
              <a:ext cx="267" cy="65"/>
              <a:chOff x="698" y="2222"/>
              <a:chExt cx="267" cy="65"/>
            </a:xfrm>
          </p:grpSpPr>
          <p:sp>
            <p:nvSpPr>
              <p:cNvPr id="185" name="Line 39">
                <a:extLst>
                  <a:ext uri="{FF2B5EF4-FFF2-40B4-BE49-F238E27FC236}">
                    <a16:creationId xmlns:a16="http://schemas.microsoft.com/office/drawing/2014/main" id="{BD904E7E-28E0-21FC-D45C-312653AD209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98" y="2222"/>
                <a:ext cx="267" cy="0"/>
              </a:xfrm>
              <a:prstGeom prst="line">
                <a:avLst/>
              </a:prstGeom>
              <a:noFill/>
              <a:ln w="3175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楷体_GB2312" panose="02010609030101010101" pitchFamily="49" charset="-122"/>
                </a:endParaRPr>
              </a:p>
            </p:txBody>
          </p:sp>
          <p:sp>
            <p:nvSpPr>
              <p:cNvPr id="186" name="Line 40">
                <a:extLst>
                  <a:ext uri="{FF2B5EF4-FFF2-40B4-BE49-F238E27FC236}">
                    <a16:creationId xmlns:a16="http://schemas.microsoft.com/office/drawing/2014/main" id="{839C7918-7C0D-C552-8C3D-7B8B7C1C51E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65" y="2287"/>
                <a:ext cx="133" cy="0"/>
              </a:xfrm>
              <a:prstGeom prst="line">
                <a:avLst/>
              </a:prstGeom>
              <a:noFill/>
              <a:ln w="3175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楷体_GB2312" panose="02010609030101010101" pitchFamily="49" charset="-122"/>
                </a:endParaRPr>
              </a:p>
            </p:txBody>
          </p:sp>
        </p:grpSp>
        <p:sp>
          <p:nvSpPr>
            <p:cNvPr id="184" name="Rectangle 41">
              <a:extLst>
                <a:ext uri="{FF2B5EF4-FFF2-40B4-BE49-F238E27FC236}">
                  <a16:creationId xmlns:a16="http://schemas.microsoft.com/office/drawing/2014/main" id="{158B31C7-04E0-E20D-CCE2-BAB9BC2BF09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4082" y="1605"/>
              <a:ext cx="96" cy="240"/>
            </a:xfrm>
            <a:prstGeom prst="rect">
              <a:avLst/>
            </a:prstGeom>
            <a:solidFill>
              <a:srgbClr val="BBE0E3"/>
            </a:solidFill>
            <a:ln w="3175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楷体_GB2312" panose="02010609030101010101" pitchFamily="49" charset="-122"/>
              </a:endParaRPr>
            </a:p>
          </p:txBody>
        </p:sp>
      </p:grpSp>
      <p:sp>
        <p:nvSpPr>
          <p:cNvPr id="193" name="Line 42">
            <a:extLst>
              <a:ext uri="{FF2B5EF4-FFF2-40B4-BE49-F238E27FC236}">
                <a16:creationId xmlns:a16="http://schemas.microsoft.com/office/drawing/2014/main" id="{0E90AE0D-F903-3E05-DAAA-6186230CBD19}"/>
              </a:ext>
            </a:extLst>
          </p:cNvPr>
          <p:cNvSpPr>
            <a:spLocks noChangeShapeType="1"/>
          </p:cNvSpPr>
          <p:nvPr/>
        </p:nvSpPr>
        <p:spPr bwMode="auto">
          <a:xfrm>
            <a:off x="4411230" y="3603003"/>
            <a:ext cx="474662" cy="0"/>
          </a:xfrm>
          <a:prstGeom prst="line">
            <a:avLst/>
          </a:prstGeom>
          <a:noFill/>
          <a:ln w="38100">
            <a:solidFill>
              <a:srgbClr val="CC33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spcBef>
                <a:spcPct val="50000"/>
              </a:spcBef>
            </a:pPr>
            <a:endParaRPr lang="zh-CN" altLang="en-US" sz="2400" b="1">
              <a:solidFill>
                <a:srgbClr val="000000"/>
              </a:solidFill>
              <a:ea typeface="楷体_GB2312" panose="02010609030101010101" pitchFamily="49" charset="-122"/>
            </a:endParaRPr>
          </a:p>
        </p:txBody>
      </p:sp>
      <p:graphicFrame>
        <p:nvGraphicFramePr>
          <p:cNvPr id="194" name="Object 44">
            <a:extLst>
              <a:ext uri="{FF2B5EF4-FFF2-40B4-BE49-F238E27FC236}">
                <a16:creationId xmlns:a16="http://schemas.microsoft.com/office/drawing/2014/main" id="{27E70068-2E02-880A-2372-F3F15CD29F4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49445299"/>
              </p:ext>
            </p:extLst>
          </p:nvPr>
        </p:nvGraphicFramePr>
        <p:xfrm>
          <a:off x="5304760" y="4119687"/>
          <a:ext cx="2582863" cy="874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422360" imgH="482400" progId="Equation.DSMT4">
                  <p:embed/>
                </p:oleObj>
              </mc:Choice>
              <mc:Fallback>
                <p:oleObj name="Equation" r:id="rId8" imgW="1422360" imgH="482400" progId="Equation.DSMT4">
                  <p:embed/>
                  <p:pic>
                    <p:nvPicPr>
                      <p:cNvPr id="90" name="Object 44">
                        <a:extLst>
                          <a:ext uri="{FF2B5EF4-FFF2-40B4-BE49-F238E27FC236}">
                            <a16:creationId xmlns:a16="http://schemas.microsoft.com/office/drawing/2014/main" id="{D611D737-7B09-894E-9A74-93E8914E7B8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04760" y="4119687"/>
                        <a:ext cx="2582863" cy="8747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FF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95" name="Group 45">
            <a:extLst>
              <a:ext uri="{FF2B5EF4-FFF2-40B4-BE49-F238E27FC236}">
                <a16:creationId xmlns:a16="http://schemas.microsoft.com/office/drawing/2014/main" id="{E1A0BFE4-4370-3315-3E91-B4D9388548AF}"/>
              </a:ext>
            </a:extLst>
          </p:cNvPr>
          <p:cNvGrpSpPr>
            <a:grpSpLocks/>
          </p:cNvGrpSpPr>
          <p:nvPr/>
        </p:nvGrpSpPr>
        <p:grpSpPr bwMode="auto">
          <a:xfrm>
            <a:off x="841454" y="2866403"/>
            <a:ext cx="3444875" cy="1831975"/>
            <a:chOff x="338" y="2484"/>
            <a:chExt cx="2170" cy="1154"/>
          </a:xfrm>
        </p:grpSpPr>
        <p:grpSp>
          <p:nvGrpSpPr>
            <p:cNvPr id="196" name="Group 46">
              <a:extLst>
                <a:ext uri="{FF2B5EF4-FFF2-40B4-BE49-F238E27FC236}">
                  <a16:creationId xmlns:a16="http://schemas.microsoft.com/office/drawing/2014/main" id="{D7B21783-7098-7040-CD08-2556D132D47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38" y="2484"/>
              <a:ext cx="2170" cy="836"/>
              <a:chOff x="230" y="1788"/>
              <a:chExt cx="2170" cy="836"/>
            </a:xfrm>
          </p:grpSpPr>
          <p:sp>
            <p:nvSpPr>
              <p:cNvPr id="198" name="Text Box 47">
                <a:extLst>
                  <a:ext uri="{FF2B5EF4-FFF2-40B4-BE49-F238E27FC236}">
                    <a16:creationId xmlns:a16="http://schemas.microsoft.com/office/drawing/2014/main" id="{E2DBCCB1-529E-874F-F990-25F20D14D14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30" y="2048"/>
                <a:ext cx="326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99FF99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2400" b="1" i="1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</a:rPr>
                  <a:t>U</a:t>
                </a:r>
                <a:r>
                  <a:rPr kumimoji="1" lang="en-US" altLang="zh-CN" sz="2400" b="1" i="0" u="none" strike="noStrike" kern="0" cap="none" spc="0" normalizeH="0" baseline="-2500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</a:rPr>
                  <a:t>S</a:t>
                </a:r>
              </a:p>
            </p:txBody>
          </p:sp>
          <p:sp>
            <p:nvSpPr>
              <p:cNvPr id="199" name="Text Box 48">
                <a:extLst>
                  <a:ext uri="{FF2B5EF4-FFF2-40B4-BE49-F238E27FC236}">
                    <a16:creationId xmlns:a16="http://schemas.microsoft.com/office/drawing/2014/main" id="{1322CFCF-CA06-337D-5E1E-B8733783E7E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58" y="1941"/>
                <a:ext cx="196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99FF99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18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</a:rPr>
                  <a:t>S</a:t>
                </a:r>
                <a:endParaRPr kumimoji="1" lang="en-US" altLang="zh-CN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grpSp>
            <p:nvGrpSpPr>
              <p:cNvPr id="200" name="Group 49">
                <a:extLst>
                  <a:ext uri="{FF2B5EF4-FFF2-40B4-BE49-F238E27FC236}">
                    <a16:creationId xmlns:a16="http://schemas.microsoft.com/office/drawing/2014/main" id="{9DE0A039-805A-5E3D-BEDA-6C5BFE80DEF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699" y="1820"/>
                <a:ext cx="327" cy="804"/>
                <a:chOff x="1590" y="1285"/>
                <a:chExt cx="236" cy="598"/>
              </a:xfrm>
            </p:grpSpPr>
            <p:grpSp>
              <p:nvGrpSpPr>
                <p:cNvPr id="221" name="Group 50">
                  <a:extLst>
                    <a:ext uri="{FF2B5EF4-FFF2-40B4-BE49-F238E27FC236}">
                      <a16:creationId xmlns:a16="http://schemas.microsoft.com/office/drawing/2014/main" id="{D5756F7E-769F-E22A-4A2B-4999B1E97FA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661" y="1285"/>
                  <a:ext cx="165" cy="598"/>
                  <a:chOff x="1661" y="1285"/>
                  <a:chExt cx="165" cy="598"/>
                </a:xfrm>
              </p:grpSpPr>
              <p:sp>
                <p:nvSpPr>
                  <p:cNvPr id="223" name="Text Box 51">
                    <a:extLst>
                      <a:ext uri="{FF2B5EF4-FFF2-40B4-BE49-F238E27FC236}">
                        <a16:creationId xmlns:a16="http://schemas.microsoft.com/office/drawing/2014/main" id="{3AB68CB8-5121-0A1E-B2EE-3C1CB97F787B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664" y="1285"/>
                    <a:ext cx="162" cy="214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99FF99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90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>
                    <a:spAutoFit/>
                  </a:bodyPr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ct val="5000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1" lang="en-US" altLang="zh-CN" sz="2400" b="1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宋体" panose="02010600030101010101" pitchFamily="2" charset="-122"/>
                      </a:rPr>
                      <a:t>+</a:t>
                    </a:r>
                  </a:p>
                </p:txBody>
              </p:sp>
              <p:sp>
                <p:nvSpPr>
                  <p:cNvPr id="224" name="Text Box 52">
                    <a:extLst>
                      <a:ext uri="{FF2B5EF4-FFF2-40B4-BE49-F238E27FC236}">
                        <a16:creationId xmlns:a16="http://schemas.microsoft.com/office/drawing/2014/main" id="{E1EAE492-884B-BB23-6793-65E577AC1429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661" y="1669"/>
                    <a:ext cx="153" cy="214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99FF99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90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>
                    <a:spAutoFit/>
                  </a:bodyPr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ct val="5000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1" lang="en-US" altLang="zh-CN" sz="2400" b="1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宋体" panose="02010600030101010101" pitchFamily="2" charset="-122"/>
                      </a:rPr>
                      <a:t>–</a:t>
                    </a:r>
                  </a:p>
                </p:txBody>
              </p:sp>
            </p:grpSp>
            <p:sp>
              <p:nvSpPr>
                <p:cNvPr id="222" name="Text Box 53">
                  <a:extLst>
                    <a:ext uri="{FF2B5EF4-FFF2-40B4-BE49-F238E27FC236}">
                      <a16:creationId xmlns:a16="http://schemas.microsoft.com/office/drawing/2014/main" id="{19E5A27E-0CA1-4957-2E97-5894052659E1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590" y="1466"/>
                  <a:ext cx="222" cy="21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99FF99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en-US" altLang="zh-CN" sz="2400" b="1" i="1" u="none" strike="noStrike" kern="0" cap="none" spc="0" normalizeH="0" baseline="0" noProof="0" dirty="0" err="1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u</a:t>
                  </a:r>
                  <a:r>
                    <a:rPr kumimoji="1" lang="en-US" altLang="zh-CN" sz="2400" b="1" i="1" u="none" strike="noStrike" kern="0" cap="none" spc="0" normalizeH="0" baseline="-25000" noProof="0" dirty="0" err="1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C</a:t>
                  </a:r>
                  <a:endParaRPr kumimoji="1" lang="en-US" altLang="zh-CN" sz="2400" b="1" i="1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sp>
            <p:nvSpPr>
              <p:cNvPr id="201" name="Line 54">
                <a:extLst>
                  <a:ext uri="{FF2B5EF4-FFF2-40B4-BE49-F238E27FC236}">
                    <a16:creationId xmlns:a16="http://schemas.microsoft.com/office/drawing/2014/main" id="{128B9BB3-473C-50CA-C408-40CA0B70E10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89" y="1835"/>
                <a:ext cx="267" cy="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楷体_GB2312" panose="02010609030101010101" pitchFamily="49" charset="-122"/>
                </a:endParaRPr>
              </a:p>
            </p:txBody>
          </p:sp>
          <p:sp>
            <p:nvSpPr>
              <p:cNvPr id="202" name="Line 55">
                <a:extLst>
                  <a:ext uri="{FF2B5EF4-FFF2-40B4-BE49-F238E27FC236}">
                    <a16:creationId xmlns:a16="http://schemas.microsoft.com/office/drawing/2014/main" id="{D6BFC398-4E5A-F74C-7FD6-7817207F0A1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89" y="2609"/>
                <a:ext cx="1401" cy="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楷体_GB2312" panose="02010609030101010101" pitchFamily="49" charset="-122"/>
                </a:endParaRPr>
              </a:p>
            </p:txBody>
          </p:sp>
          <p:sp>
            <p:nvSpPr>
              <p:cNvPr id="203" name="Line 56">
                <a:extLst>
                  <a:ext uri="{FF2B5EF4-FFF2-40B4-BE49-F238E27FC236}">
                    <a16:creationId xmlns:a16="http://schemas.microsoft.com/office/drawing/2014/main" id="{335B5BB0-C41E-B279-D787-7CEB30CEBB6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90" y="1835"/>
                <a:ext cx="800" cy="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楷体_GB2312" panose="02010609030101010101" pitchFamily="49" charset="-122"/>
                </a:endParaRPr>
              </a:p>
            </p:txBody>
          </p:sp>
          <p:grpSp>
            <p:nvGrpSpPr>
              <p:cNvPr id="204" name="Group 57">
                <a:extLst>
                  <a:ext uri="{FF2B5EF4-FFF2-40B4-BE49-F238E27FC236}">
                    <a16:creationId xmlns:a16="http://schemas.microsoft.com/office/drawing/2014/main" id="{CFB23E59-F4D1-BB77-7D08-9C5B64B9741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56" y="2222"/>
                <a:ext cx="267" cy="65"/>
                <a:chOff x="698" y="2222"/>
                <a:chExt cx="267" cy="65"/>
              </a:xfrm>
            </p:grpSpPr>
            <p:sp>
              <p:nvSpPr>
                <p:cNvPr id="219" name="Line 58">
                  <a:extLst>
                    <a:ext uri="{FF2B5EF4-FFF2-40B4-BE49-F238E27FC236}">
                      <a16:creationId xmlns:a16="http://schemas.microsoft.com/office/drawing/2014/main" id="{56C0513B-413B-CB91-C7A0-0DF156570FD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98" y="2222"/>
                  <a:ext cx="267" cy="0"/>
                </a:xfrm>
                <a:prstGeom prst="line">
                  <a:avLst/>
                </a:prstGeom>
                <a:noFill/>
                <a:ln w="3175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楷体_GB2312" panose="02010609030101010101" pitchFamily="49" charset="-122"/>
                  </a:endParaRPr>
                </a:p>
              </p:txBody>
            </p:sp>
            <p:sp>
              <p:nvSpPr>
                <p:cNvPr id="220" name="Line 59">
                  <a:extLst>
                    <a:ext uri="{FF2B5EF4-FFF2-40B4-BE49-F238E27FC236}">
                      <a16:creationId xmlns:a16="http://schemas.microsoft.com/office/drawing/2014/main" id="{07DC9EFD-0404-7CD6-33B1-D1E6C53275A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65" y="2287"/>
                  <a:ext cx="133" cy="0"/>
                </a:xfrm>
                <a:prstGeom prst="line">
                  <a:avLst/>
                </a:prstGeom>
                <a:noFill/>
                <a:ln w="3175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楷体_GB2312" panose="02010609030101010101" pitchFamily="49" charset="-122"/>
                  </a:endParaRPr>
                </a:p>
              </p:txBody>
            </p:sp>
          </p:grpSp>
          <p:sp>
            <p:nvSpPr>
              <p:cNvPr id="205" name="Line 60">
                <a:extLst>
                  <a:ext uri="{FF2B5EF4-FFF2-40B4-BE49-F238E27FC236}">
                    <a16:creationId xmlns:a16="http://schemas.microsoft.com/office/drawing/2014/main" id="{70619A6D-587F-08F6-D8E4-B3786115771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89" y="2287"/>
                <a:ext cx="0" cy="32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楷体_GB2312" panose="02010609030101010101" pitchFamily="49" charset="-122"/>
                </a:endParaRPr>
              </a:p>
            </p:txBody>
          </p:sp>
          <p:sp>
            <p:nvSpPr>
              <p:cNvPr id="206" name="Line 61">
                <a:extLst>
                  <a:ext uri="{FF2B5EF4-FFF2-40B4-BE49-F238E27FC236}">
                    <a16:creationId xmlns:a16="http://schemas.microsoft.com/office/drawing/2014/main" id="{42584C20-2984-D648-B2B5-322BF8A60EC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89" y="1835"/>
                <a:ext cx="0" cy="387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楷体_GB2312" panose="02010609030101010101" pitchFamily="49" charset="-122"/>
                </a:endParaRPr>
              </a:p>
            </p:txBody>
          </p:sp>
          <p:sp>
            <p:nvSpPr>
              <p:cNvPr id="207" name="Line 62">
                <a:extLst>
                  <a:ext uri="{FF2B5EF4-FFF2-40B4-BE49-F238E27FC236}">
                    <a16:creationId xmlns:a16="http://schemas.microsoft.com/office/drawing/2014/main" id="{2439F975-253B-0558-902A-DC3409BB0C8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090" y="1835"/>
                <a:ext cx="0" cy="387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楷体_GB2312" panose="02010609030101010101" pitchFamily="49" charset="-122"/>
                </a:endParaRPr>
              </a:p>
            </p:txBody>
          </p:sp>
          <p:sp>
            <p:nvSpPr>
              <p:cNvPr id="208" name="Line 63">
                <a:extLst>
                  <a:ext uri="{FF2B5EF4-FFF2-40B4-BE49-F238E27FC236}">
                    <a16:creationId xmlns:a16="http://schemas.microsoft.com/office/drawing/2014/main" id="{BAAA459C-6576-1712-3034-F35CD725ED2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090" y="2287"/>
                <a:ext cx="0" cy="32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楷体_GB2312" panose="02010609030101010101" pitchFamily="49" charset="-122"/>
                </a:endParaRPr>
              </a:p>
            </p:txBody>
          </p:sp>
          <p:sp>
            <p:nvSpPr>
              <p:cNvPr id="209" name="Text Box 64">
                <a:extLst>
                  <a:ext uri="{FF2B5EF4-FFF2-40B4-BE49-F238E27FC236}">
                    <a16:creationId xmlns:a16="http://schemas.microsoft.com/office/drawing/2014/main" id="{CED9290C-5DBA-01EC-FD1B-75AAF4A8668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470" y="1884"/>
                <a:ext cx="244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99FF99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2400" b="1" i="1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</a:rPr>
                  <a:t>R</a:t>
                </a:r>
                <a:endParaRPr kumimoji="1" lang="en-US" altLang="zh-CN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10" name="Text Box 65">
                <a:extLst>
                  <a:ext uri="{FF2B5EF4-FFF2-40B4-BE49-F238E27FC236}">
                    <a16:creationId xmlns:a16="http://schemas.microsoft.com/office/drawing/2014/main" id="{9DCFEF97-F4DF-C49D-75C6-87A30EC866B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156" y="2108"/>
                <a:ext cx="244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99FF99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2400" b="1" i="1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</a:rPr>
                  <a:t>C</a:t>
                </a:r>
              </a:p>
            </p:txBody>
          </p:sp>
          <p:sp>
            <p:nvSpPr>
              <p:cNvPr id="211" name="Line 66">
                <a:extLst>
                  <a:ext uri="{FF2B5EF4-FFF2-40B4-BE49-F238E27FC236}">
                    <a16:creationId xmlns:a16="http://schemas.microsoft.com/office/drawing/2014/main" id="{5A67249E-12AB-7638-25BC-DA3DC1A6444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956" y="1835"/>
                <a:ext cx="334" cy="129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楷体_GB2312" panose="02010609030101010101" pitchFamily="49" charset="-122"/>
                </a:endParaRPr>
              </a:p>
            </p:txBody>
          </p:sp>
          <p:sp>
            <p:nvSpPr>
              <p:cNvPr id="212" name="Line 67">
                <a:extLst>
                  <a:ext uri="{FF2B5EF4-FFF2-40B4-BE49-F238E27FC236}">
                    <a16:creationId xmlns:a16="http://schemas.microsoft.com/office/drawing/2014/main" id="{B2AC709D-C362-ABF1-CDAC-5F8D661106D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56" y="1900"/>
                <a:ext cx="0" cy="709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楷体_GB2312" panose="02010609030101010101" pitchFamily="49" charset="-122"/>
                </a:endParaRPr>
              </a:p>
            </p:txBody>
          </p:sp>
          <p:sp>
            <p:nvSpPr>
              <p:cNvPr id="213" name="Line 68">
                <a:extLst>
                  <a:ext uri="{FF2B5EF4-FFF2-40B4-BE49-F238E27FC236}">
                    <a16:creationId xmlns:a16="http://schemas.microsoft.com/office/drawing/2014/main" id="{0F3E84A3-A17A-15C4-0060-419EA989460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042" y="1922"/>
                <a:ext cx="67" cy="194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楷体_GB2312" panose="02010609030101010101" pitchFamily="49" charset="-122"/>
                </a:endParaRPr>
              </a:p>
            </p:txBody>
          </p:sp>
          <p:sp>
            <p:nvSpPr>
              <p:cNvPr id="214" name="Rectangle 69">
                <a:extLst>
                  <a:ext uri="{FF2B5EF4-FFF2-40B4-BE49-F238E27FC236}">
                    <a16:creationId xmlns:a16="http://schemas.microsoft.com/office/drawing/2014/main" id="{A8DE7466-9887-1C0B-17E6-08450762DF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542" y="1716"/>
                <a:ext cx="96" cy="240"/>
              </a:xfrm>
              <a:prstGeom prst="rect">
                <a:avLst/>
              </a:prstGeom>
              <a:solidFill>
                <a:srgbClr val="BBE0E3"/>
              </a:solidFill>
              <a:ln w="3175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楷体_GB2312" panose="02010609030101010101" pitchFamily="49" charset="-122"/>
                </a:endParaRPr>
              </a:p>
            </p:txBody>
          </p:sp>
          <p:grpSp>
            <p:nvGrpSpPr>
              <p:cNvPr id="215" name="Group 70">
                <a:extLst>
                  <a:ext uri="{FF2B5EF4-FFF2-40B4-BE49-F238E27FC236}">
                    <a16:creationId xmlns:a16="http://schemas.microsoft.com/office/drawing/2014/main" id="{9EEE2EC7-F498-BF7B-454E-001D92330E4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5400000">
                <a:off x="2061" y="2161"/>
                <a:ext cx="58" cy="192"/>
                <a:chOff x="1632" y="2030"/>
                <a:chExt cx="58" cy="192"/>
              </a:xfrm>
            </p:grpSpPr>
            <p:sp>
              <p:nvSpPr>
                <p:cNvPr id="217" name="Line 71">
                  <a:extLst>
                    <a:ext uri="{FF2B5EF4-FFF2-40B4-BE49-F238E27FC236}">
                      <a16:creationId xmlns:a16="http://schemas.microsoft.com/office/drawing/2014/main" id="{BAACFF1F-2447-DFA4-D976-C58B7EF5DDD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632" y="2030"/>
                  <a:ext cx="0" cy="192"/>
                </a:xfrm>
                <a:prstGeom prst="line">
                  <a:avLst/>
                </a:prstGeom>
                <a:noFill/>
                <a:ln w="3175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楷体_GB2312" panose="02010609030101010101" pitchFamily="49" charset="-122"/>
                  </a:endParaRPr>
                </a:p>
              </p:txBody>
            </p:sp>
            <p:sp>
              <p:nvSpPr>
                <p:cNvPr id="218" name="Line 72">
                  <a:extLst>
                    <a:ext uri="{FF2B5EF4-FFF2-40B4-BE49-F238E27FC236}">
                      <a16:creationId xmlns:a16="http://schemas.microsoft.com/office/drawing/2014/main" id="{9A5F1E9B-3A60-DD4F-1841-02FE7AD53FB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690" y="2030"/>
                  <a:ext cx="0" cy="192"/>
                </a:xfrm>
                <a:prstGeom prst="line">
                  <a:avLst/>
                </a:prstGeom>
                <a:noFill/>
                <a:ln w="3175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楷体_GB2312" panose="02010609030101010101" pitchFamily="49" charset="-122"/>
                  </a:endParaRPr>
                </a:p>
              </p:txBody>
            </p:sp>
          </p:grpSp>
          <p:sp>
            <p:nvSpPr>
              <p:cNvPr id="216" name="Oval 73">
                <a:extLst>
                  <a:ext uri="{FF2B5EF4-FFF2-40B4-BE49-F238E27FC236}">
                    <a16:creationId xmlns:a16="http://schemas.microsoft.com/office/drawing/2014/main" id="{E1014F1D-ED7D-D74C-8E1D-C0B97EB563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60" y="1812"/>
                <a:ext cx="45" cy="45"/>
              </a:xfrm>
              <a:prstGeom prst="ellips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楷体_GB2312" panose="02010609030101010101" pitchFamily="49" charset="-122"/>
                </a:endParaRPr>
              </a:p>
            </p:txBody>
          </p:sp>
        </p:grpSp>
        <p:sp>
          <p:nvSpPr>
            <p:cNvPr id="197" name="Text Box 74">
              <a:extLst>
                <a:ext uri="{FF2B5EF4-FFF2-40B4-BE49-F238E27FC236}">
                  <a16:creationId xmlns:a16="http://schemas.microsoft.com/office/drawing/2014/main" id="{05269815-F4D7-9144-EB71-A8A2E41468D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9" y="3350"/>
              <a:ext cx="172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开关在</a:t>
              </a:r>
              <a:r>
                <a:rPr kumimoji="1" lang="en-US" altLang="zh-CN" sz="2400" b="1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t</a:t>
              </a:r>
              <a:r>
                <a:rPr kumimoji="1" lang="en-US" altLang="zh-CN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 =0 </a:t>
              </a:r>
              <a:r>
                <a:rPr kumimoji="1" lang="zh-CN" altLang="en-US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时闭合  </a:t>
              </a:r>
            </a:p>
          </p:txBody>
        </p:sp>
      </p:grp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CC10C61-5916-EDCE-569B-E6DE51954B6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6FF182B-870A-4FE8-A470-49D8A1ADC9E9}" type="slidenum">
              <a:rPr lang="en-US" altLang="zh-CN" smtClean="0"/>
              <a:pPr/>
              <a:t>14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98745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2" grpId="0"/>
      <p:bldP spid="163" grpId="0"/>
      <p:bldP spid="19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FBE3C5-C282-1D93-8BA1-94FE893B4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8686800" cy="533400"/>
          </a:xfrm>
        </p:spPr>
        <p:txBody>
          <a:bodyPr/>
          <a:lstStyle/>
          <a:p>
            <a:r>
              <a:rPr lang="en-US" altLang="zh-CN" sz="3000" dirty="0"/>
              <a:t>8.4 </a:t>
            </a:r>
            <a:r>
              <a:rPr lang="zh-CN" altLang="en-US" sz="3000" dirty="0"/>
              <a:t>一阶电路零输入响应、零状态响应和全响应</a:t>
            </a:r>
          </a:p>
        </p:txBody>
      </p:sp>
      <p:sp>
        <p:nvSpPr>
          <p:cNvPr id="125" name="Text Box 3">
            <a:extLst>
              <a:ext uri="{FF2B5EF4-FFF2-40B4-BE49-F238E27FC236}">
                <a16:creationId xmlns:a16="http://schemas.microsoft.com/office/drawing/2014/main" id="{1E91E5A3-5A62-3736-4302-C8A9D17BE6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5746" y="1181241"/>
            <a:ext cx="604502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FF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r>
              <a:rPr kumimoji="1" lang="en-US" altLang="zh-CN" sz="2400" b="1" dirty="0">
                <a:solidFill>
                  <a:srgbClr val="CC33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※</a:t>
            </a:r>
            <a:r>
              <a:rPr kumimoji="1" lang="zh-CN" altLang="en-US" sz="2400" b="1" dirty="0">
                <a:solidFill>
                  <a:srgbClr val="CC33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单位冲激函数（延迟类比阶跃函数）  </a:t>
            </a:r>
            <a:endParaRPr kumimoji="1" lang="zh-CN" altLang="en-US" sz="2400" dirty="0">
              <a:solidFill>
                <a:srgbClr val="CC33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139" name="Object 3">
            <a:extLst>
              <a:ext uri="{FF2B5EF4-FFF2-40B4-BE49-F238E27FC236}">
                <a16:creationId xmlns:a16="http://schemas.microsoft.com/office/drawing/2014/main" id="{C56F5AC9-6BFC-7A0E-61D6-FF5C5E6EE05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61225577"/>
              </p:ext>
            </p:extLst>
          </p:nvPr>
        </p:nvGraphicFramePr>
        <p:xfrm>
          <a:off x="5688216" y="1983694"/>
          <a:ext cx="1660525" cy="73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825480" imgH="368280" progId="Equation.3">
                  <p:embed/>
                </p:oleObj>
              </mc:Choice>
              <mc:Fallback>
                <p:oleObj name="Equation" r:id="rId2" imgW="825480" imgH="368280" progId="Equation.3">
                  <p:embed/>
                  <p:pic>
                    <p:nvPicPr>
                      <p:cNvPr id="13315" name="Object 3">
                        <a:extLst>
                          <a:ext uri="{FF2B5EF4-FFF2-40B4-BE49-F238E27FC236}">
                            <a16:creationId xmlns:a16="http://schemas.microsoft.com/office/drawing/2014/main" id="{540D94B1-3B8E-FCCF-B80E-DBE644AF3FF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88216" y="1983694"/>
                        <a:ext cx="1660525" cy="736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FF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40" name="Group 4">
            <a:extLst>
              <a:ext uri="{FF2B5EF4-FFF2-40B4-BE49-F238E27FC236}">
                <a16:creationId xmlns:a16="http://schemas.microsoft.com/office/drawing/2014/main" id="{A68853DF-2DF0-8AC7-42B8-2D65403EC750}"/>
              </a:ext>
            </a:extLst>
          </p:cNvPr>
          <p:cNvGrpSpPr>
            <a:grpSpLocks/>
          </p:cNvGrpSpPr>
          <p:nvPr/>
        </p:nvGrpSpPr>
        <p:grpSpPr bwMode="auto">
          <a:xfrm>
            <a:off x="2853032" y="1946657"/>
            <a:ext cx="2487612" cy="1271588"/>
            <a:chOff x="3563" y="2577"/>
            <a:chExt cx="1567" cy="801"/>
          </a:xfrm>
        </p:grpSpPr>
        <p:grpSp>
          <p:nvGrpSpPr>
            <p:cNvPr id="141" name="Group 5">
              <a:extLst>
                <a:ext uri="{FF2B5EF4-FFF2-40B4-BE49-F238E27FC236}">
                  <a16:creationId xmlns:a16="http://schemas.microsoft.com/office/drawing/2014/main" id="{E4C55A59-A4D5-87DA-6E87-915445B2DFB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63" y="2577"/>
              <a:ext cx="1567" cy="801"/>
              <a:chOff x="3563" y="2577"/>
              <a:chExt cx="1567" cy="801"/>
            </a:xfrm>
          </p:grpSpPr>
          <p:sp>
            <p:nvSpPr>
              <p:cNvPr id="143" name="Line 6">
                <a:extLst>
                  <a:ext uri="{FF2B5EF4-FFF2-40B4-BE49-F238E27FC236}">
                    <a16:creationId xmlns:a16="http://schemas.microsoft.com/office/drawing/2014/main" id="{75DC72C9-B88C-8DCA-1A77-62ABCFBDC96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63" y="3189"/>
                <a:ext cx="1440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44" name="Line 7">
                <a:extLst>
                  <a:ext uri="{FF2B5EF4-FFF2-40B4-BE49-F238E27FC236}">
                    <a16:creationId xmlns:a16="http://schemas.microsoft.com/office/drawing/2014/main" id="{98D94A58-7FAD-0488-AB0B-969F6E0AF64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755" y="2577"/>
                <a:ext cx="0" cy="7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45" name="Text Box 8">
                <a:extLst>
                  <a:ext uri="{FF2B5EF4-FFF2-40B4-BE49-F238E27FC236}">
                    <a16:creationId xmlns:a16="http://schemas.microsoft.com/office/drawing/2014/main" id="{93BC4DB1-0FEE-5E21-A468-0E553349BFC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973" y="3145"/>
                <a:ext cx="157" cy="23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99FF99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algn="ctr" eaLnBrk="0" hangingPunct="0">
                  <a:spcBef>
                    <a:spcPct val="0"/>
                  </a:spcBef>
                </a:pPr>
                <a:r>
                  <a:rPr kumimoji="1" lang="en-US" altLang="zh-CN" i="1">
                    <a:latin typeface="Times New Roman" panose="02020603050405020304" pitchFamily="18" charset="0"/>
                    <a:ea typeface="宋体" panose="02010600030101010101" pitchFamily="2" charset="-122"/>
                  </a:rPr>
                  <a:t>t</a:t>
                </a:r>
                <a:endParaRPr kumimoji="1" lang="en-US" altLang="zh-CN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46" name="Text Box 9">
                <a:extLst>
                  <a:ext uri="{FF2B5EF4-FFF2-40B4-BE49-F238E27FC236}">
                    <a16:creationId xmlns:a16="http://schemas.microsoft.com/office/drawing/2014/main" id="{645B1605-D612-751A-1F6B-402E8155C23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836" y="2713"/>
                <a:ext cx="325" cy="23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99FF99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algn="ctr" eaLnBrk="0" hangingPunct="0"/>
                <a:r>
                  <a:rPr kumimoji="1" lang="en-US" altLang="zh-CN" i="1">
                    <a:latin typeface="Times New Roman" panose="02020603050405020304" pitchFamily="18" charset="0"/>
                    <a:ea typeface="宋体" panose="02010600030101010101" pitchFamily="2" charset="-122"/>
                    <a:sym typeface="Symbol" panose="05050102010706020507" pitchFamily="18" charset="2"/>
                  </a:rPr>
                  <a:t></a:t>
                </a:r>
                <a:r>
                  <a:rPr kumimoji="1" lang="en-US" altLang="zh-CN">
                    <a:latin typeface="Times New Roman" panose="02020603050405020304" pitchFamily="18" charset="0"/>
                    <a:ea typeface="宋体" panose="02010600030101010101" pitchFamily="2" charset="-122"/>
                    <a:sym typeface="Symbol" panose="05050102010706020507" pitchFamily="18" charset="2"/>
                  </a:rPr>
                  <a:t>(</a:t>
                </a:r>
                <a:r>
                  <a:rPr kumimoji="1" lang="en-US" altLang="zh-CN" i="1">
                    <a:latin typeface="Times New Roman" panose="02020603050405020304" pitchFamily="18" charset="0"/>
                    <a:ea typeface="宋体" panose="02010600030101010101" pitchFamily="2" charset="-122"/>
                    <a:sym typeface="Symbol" panose="05050102010706020507" pitchFamily="18" charset="2"/>
                  </a:rPr>
                  <a:t>t</a:t>
                </a:r>
                <a:r>
                  <a:rPr kumimoji="1" lang="en-US" altLang="zh-CN">
                    <a:latin typeface="Times New Roman" panose="02020603050405020304" pitchFamily="18" charset="0"/>
                    <a:ea typeface="宋体" panose="02010600030101010101" pitchFamily="2" charset="-122"/>
                    <a:sym typeface="Symbol" panose="05050102010706020507" pitchFamily="18" charset="2"/>
                  </a:rPr>
                  <a:t>)</a:t>
                </a:r>
              </a:p>
            </p:txBody>
          </p:sp>
          <p:sp>
            <p:nvSpPr>
              <p:cNvPr id="147" name="Line 10">
                <a:extLst>
                  <a:ext uri="{FF2B5EF4-FFF2-40B4-BE49-F238E27FC236}">
                    <a16:creationId xmlns:a16="http://schemas.microsoft.com/office/drawing/2014/main" id="{1E401DC6-C20E-8D98-6ABE-C2B9ED7E306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755" y="2793"/>
                <a:ext cx="0" cy="396"/>
              </a:xfrm>
              <a:prstGeom prst="line">
                <a:avLst/>
              </a:prstGeom>
              <a:noFill/>
              <a:ln w="31750">
                <a:solidFill>
                  <a:srgbClr val="FF0066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142" name="Text Box 11">
              <a:extLst>
                <a:ext uri="{FF2B5EF4-FFF2-40B4-BE49-F238E27FC236}">
                  <a16:creationId xmlns:a16="http://schemas.microsoft.com/office/drawing/2014/main" id="{2A667871-D73E-86B1-D17E-6C27F3A32E4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74" y="3117"/>
              <a:ext cx="189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kumimoji="1" lang="en-US" altLang="zh-CN">
                  <a:latin typeface="Times New Roman" panose="02020603050405020304" pitchFamily="18" charset="0"/>
                  <a:ea typeface="宋体" panose="02010600030101010101" pitchFamily="2" charset="-122"/>
                </a:rPr>
                <a:t>0</a:t>
              </a:r>
            </a:p>
          </p:txBody>
        </p:sp>
      </p:grpSp>
      <p:grpSp>
        <p:nvGrpSpPr>
          <p:cNvPr id="148" name="Group 27">
            <a:extLst>
              <a:ext uri="{FF2B5EF4-FFF2-40B4-BE49-F238E27FC236}">
                <a16:creationId xmlns:a16="http://schemas.microsoft.com/office/drawing/2014/main" id="{5B82576C-3E32-1A3E-4CB3-1E8540F3622C}"/>
              </a:ext>
            </a:extLst>
          </p:cNvPr>
          <p:cNvGrpSpPr>
            <a:grpSpLocks/>
          </p:cNvGrpSpPr>
          <p:nvPr/>
        </p:nvGrpSpPr>
        <p:grpSpPr bwMode="auto">
          <a:xfrm>
            <a:off x="555692" y="1778360"/>
            <a:ext cx="1915427" cy="1528762"/>
            <a:chOff x="660" y="959"/>
            <a:chExt cx="1741" cy="1121"/>
          </a:xfrm>
        </p:grpSpPr>
        <p:graphicFrame>
          <p:nvGraphicFramePr>
            <p:cNvPr id="149" name="Object 28">
              <a:extLst>
                <a:ext uri="{FF2B5EF4-FFF2-40B4-BE49-F238E27FC236}">
                  <a16:creationId xmlns:a16="http://schemas.microsoft.com/office/drawing/2014/main" id="{CFD76A6B-ACB5-8C13-CC4D-309406BF9673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779" y="959"/>
            <a:ext cx="1622" cy="6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4" imgW="1193760" imgH="469800" progId="Equation.DSMT4">
                    <p:embed/>
                  </p:oleObj>
                </mc:Choice>
                <mc:Fallback>
                  <p:oleObj name="Equation" r:id="rId4" imgW="1193760" imgH="469800" progId="Equation.DSMT4">
                    <p:embed/>
                    <p:pic>
                      <p:nvPicPr>
                        <p:cNvPr id="13340" name="Object 28">
                          <a:extLst>
                            <a:ext uri="{FF2B5EF4-FFF2-40B4-BE49-F238E27FC236}">
                              <a16:creationId xmlns:a16="http://schemas.microsoft.com/office/drawing/2014/main" id="{1C6CBD69-883C-9A8C-8919-5CF0FB94DCCE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79" y="959"/>
                          <a:ext cx="1622" cy="63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99FF99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50" name="Object 29">
              <a:extLst>
                <a:ext uri="{FF2B5EF4-FFF2-40B4-BE49-F238E27FC236}">
                  <a16:creationId xmlns:a16="http://schemas.microsoft.com/office/drawing/2014/main" id="{D371E7A4-3900-83BA-B579-EEFF48249442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397414226"/>
                </p:ext>
              </p:extLst>
            </p:nvPr>
          </p:nvGraphicFramePr>
          <p:xfrm>
            <a:off x="844" y="1632"/>
            <a:ext cx="1174" cy="4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6" imgW="863280" imgH="330120" progId="Equation.DSMT4">
                    <p:embed/>
                  </p:oleObj>
                </mc:Choice>
                <mc:Fallback>
                  <p:oleObj name="Equation" r:id="rId6" imgW="863280" imgH="330120" progId="Equation.DSMT4">
                    <p:embed/>
                    <p:pic>
                      <p:nvPicPr>
                        <p:cNvPr id="13341" name="Object 29">
                          <a:extLst>
                            <a:ext uri="{FF2B5EF4-FFF2-40B4-BE49-F238E27FC236}">
                              <a16:creationId xmlns:a16="http://schemas.microsoft.com/office/drawing/2014/main" id="{4DE4CE47-1256-EC29-39F5-027C09F6CA92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44" y="1632"/>
                          <a:ext cx="1174" cy="44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99FF99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51" name="AutoShape 30">
              <a:extLst>
                <a:ext uri="{FF2B5EF4-FFF2-40B4-BE49-F238E27FC236}">
                  <a16:creationId xmlns:a16="http://schemas.microsoft.com/office/drawing/2014/main" id="{EAEE3BE7-860E-F43A-FBE1-203518606240}"/>
                </a:ext>
              </a:extLst>
            </p:cNvPr>
            <p:cNvSpPr>
              <a:spLocks/>
            </p:cNvSpPr>
            <p:nvPr/>
          </p:nvSpPr>
          <p:spPr bwMode="auto">
            <a:xfrm>
              <a:off x="660" y="1161"/>
              <a:ext cx="144" cy="803"/>
            </a:xfrm>
            <a:prstGeom prst="leftBrace">
              <a:avLst>
                <a:gd name="adj1" fmla="val 46470"/>
                <a:gd name="adj2" fmla="val 50000"/>
              </a:avLst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152" name="Text Box 13">
            <a:extLst>
              <a:ext uri="{FF2B5EF4-FFF2-40B4-BE49-F238E27FC236}">
                <a16:creationId xmlns:a16="http://schemas.microsoft.com/office/drawing/2014/main" id="{02764FE3-A2A8-AEDD-69DB-9793664C18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40955" y="3475428"/>
            <a:ext cx="12954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FF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ctr"/>
            <a:r>
              <a:rPr kumimoji="1" lang="en-US" altLang="zh-CN" sz="2800" b="1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k(t</a:t>
            </a:r>
            <a:r>
              <a:rPr kumimoji="1" lang="en-US" altLang="zh-CN" sz="28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)</a:t>
            </a:r>
            <a:endParaRPr kumimoji="1" lang="en-US" altLang="zh-CN" sz="2400" b="1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sym typeface="Symbol" panose="05050102010706020507" pitchFamily="18" charset="2"/>
            </a:endParaRPr>
          </a:p>
        </p:txBody>
      </p:sp>
      <p:sp>
        <p:nvSpPr>
          <p:cNvPr id="153" name="Rectangle 14">
            <a:extLst>
              <a:ext uri="{FF2B5EF4-FFF2-40B4-BE49-F238E27FC236}">
                <a16:creationId xmlns:a16="http://schemas.microsoft.com/office/drawing/2014/main" id="{2954A11B-ED9E-4F9C-9391-8C7F3728C8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5746" y="3522892"/>
            <a:ext cx="389401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spcBef>
                <a:spcPct val="50000"/>
              </a:spcBef>
            </a:pPr>
            <a:r>
              <a:rPr kumimoji="1" lang="en-US" altLang="zh-CN" sz="2400" b="1" dirty="0">
                <a:solidFill>
                  <a:srgbClr val="CC33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※</a:t>
            </a:r>
            <a:r>
              <a:rPr kumimoji="1" lang="zh-CN" altLang="en-US" sz="2400" b="1" dirty="0">
                <a:solidFill>
                  <a:srgbClr val="CC33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脉冲强度为</a:t>
            </a:r>
            <a:r>
              <a:rPr kumimoji="1" lang="en-US" altLang="zh-CN" sz="2400" b="1" i="1" dirty="0">
                <a:solidFill>
                  <a:srgbClr val="CC33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k</a:t>
            </a:r>
            <a:r>
              <a:rPr kumimoji="1" lang="zh-CN" altLang="en-US" sz="2400" b="1" dirty="0">
                <a:solidFill>
                  <a:srgbClr val="CC33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的冲激函数  </a:t>
            </a:r>
          </a:p>
        </p:txBody>
      </p:sp>
      <p:grpSp>
        <p:nvGrpSpPr>
          <p:cNvPr id="162" name="Group 23">
            <a:extLst>
              <a:ext uri="{FF2B5EF4-FFF2-40B4-BE49-F238E27FC236}">
                <a16:creationId xmlns:a16="http://schemas.microsoft.com/office/drawing/2014/main" id="{08EA893A-C1BB-0116-592A-15DE72E1B212}"/>
              </a:ext>
            </a:extLst>
          </p:cNvPr>
          <p:cNvGrpSpPr>
            <a:grpSpLocks/>
          </p:cNvGrpSpPr>
          <p:nvPr/>
        </p:nvGrpSpPr>
        <p:grpSpPr bwMode="auto">
          <a:xfrm>
            <a:off x="5488085" y="3126121"/>
            <a:ext cx="2289622" cy="1716871"/>
            <a:chOff x="516" y="2661"/>
            <a:chExt cx="1889" cy="1168"/>
          </a:xfrm>
        </p:grpSpPr>
        <p:sp>
          <p:nvSpPr>
            <p:cNvPr id="163" name="AutoShape 24">
              <a:extLst>
                <a:ext uri="{FF2B5EF4-FFF2-40B4-BE49-F238E27FC236}">
                  <a16:creationId xmlns:a16="http://schemas.microsoft.com/office/drawing/2014/main" id="{CC9E0831-F106-9578-175C-AA5453E2AAFD}"/>
                </a:ext>
              </a:extLst>
            </p:cNvPr>
            <p:cNvSpPr>
              <a:spLocks/>
            </p:cNvSpPr>
            <p:nvPr/>
          </p:nvSpPr>
          <p:spPr bwMode="auto">
            <a:xfrm>
              <a:off x="516" y="2937"/>
              <a:ext cx="144" cy="803"/>
            </a:xfrm>
            <a:prstGeom prst="leftBrace">
              <a:avLst>
                <a:gd name="adj1" fmla="val 46470"/>
                <a:gd name="adj2" fmla="val 50000"/>
              </a:avLst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楷体_GB2312" panose="02010609030101010101" pitchFamily="49" charset="-122"/>
              </a:endParaRPr>
            </a:p>
          </p:txBody>
        </p:sp>
        <p:graphicFrame>
          <p:nvGraphicFramePr>
            <p:cNvPr id="164" name="Object 25">
              <a:extLst>
                <a:ext uri="{FF2B5EF4-FFF2-40B4-BE49-F238E27FC236}">
                  <a16:creationId xmlns:a16="http://schemas.microsoft.com/office/drawing/2014/main" id="{5C7A3202-60F7-C135-66CF-68EE0CC6B93F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950221641"/>
                </p:ext>
              </p:extLst>
            </p:nvPr>
          </p:nvGraphicFramePr>
          <p:xfrm>
            <a:off x="698" y="3363"/>
            <a:ext cx="1380" cy="46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8" imgW="977760" imgH="330120" progId="Equation.DSMT4">
                    <p:embed/>
                  </p:oleObj>
                </mc:Choice>
                <mc:Fallback>
                  <p:oleObj name="Equation" r:id="rId8" imgW="977760" imgH="330120" progId="Equation.DSMT4">
                    <p:embed/>
                    <p:pic>
                      <p:nvPicPr>
                        <p:cNvPr id="13337" name="Object 25">
                          <a:extLst>
                            <a:ext uri="{FF2B5EF4-FFF2-40B4-BE49-F238E27FC236}">
                              <a16:creationId xmlns:a16="http://schemas.microsoft.com/office/drawing/2014/main" id="{F0E2B618-DC85-0B92-E594-E046D8E6F002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98" y="3363"/>
                          <a:ext cx="1380" cy="46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99FF99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65" name="Object 26">
              <a:extLst>
                <a:ext uri="{FF2B5EF4-FFF2-40B4-BE49-F238E27FC236}">
                  <a16:creationId xmlns:a16="http://schemas.microsoft.com/office/drawing/2014/main" id="{CD61B806-2647-B1A5-6BA2-E1D73659EFCF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815804286"/>
                </p:ext>
              </p:extLst>
            </p:nvPr>
          </p:nvGraphicFramePr>
          <p:xfrm>
            <a:off x="683" y="2661"/>
            <a:ext cx="1722" cy="62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0" imgW="1282680" imgH="469800" progId="Equation.DSMT4">
                    <p:embed/>
                  </p:oleObj>
                </mc:Choice>
                <mc:Fallback>
                  <p:oleObj name="Equation" r:id="rId10" imgW="1282680" imgH="469800" progId="Equation.DSMT4">
                    <p:embed/>
                    <p:pic>
                      <p:nvPicPr>
                        <p:cNvPr id="13338" name="Object 26">
                          <a:extLst>
                            <a:ext uri="{FF2B5EF4-FFF2-40B4-BE49-F238E27FC236}">
                              <a16:creationId xmlns:a16="http://schemas.microsoft.com/office/drawing/2014/main" id="{52E2E6F3-AD08-8488-8BBF-2E142055749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83" y="2661"/>
                          <a:ext cx="1722" cy="62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99FF99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68" name="Text Box 2">
            <a:extLst>
              <a:ext uri="{FF2B5EF4-FFF2-40B4-BE49-F238E27FC236}">
                <a16:creationId xmlns:a16="http://schemas.microsoft.com/office/drawing/2014/main" id="{240C4EF7-AF36-CB33-FEBB-E22D6548BD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8113" y="4428212"/>
            <a:ext cx="317266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kumimoji="1" lang="en-US" altLang="zh-CN" sz="2400" b="1" i="1" dirty="0">
                <a:solidFill>
                  <a:srgbClr val="CC33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※</a:t>
            </a:r>
            <a:r>
              <a:rPr kumimoji="1" lang="zh-CN" altLang="en-US" sz="2400" b="1" i="1" dirty="0">
                <a:solidFill>
                  <a:srgbClr val="CC33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</a:t>
            </a:r>
            <a:r>
              <a:rPr kumimoji="1" lang="en-US" altLang="zh-CN" sz="2400" b="1" dirty="0">
                <a:solidFill>
                  <a:srgbClr val="CC33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(</a:t>
            </a:r>
            <a:r>
              <a:rPr kumimoji="1" lang="en-US" altLang="zh-CN" sz="2400" b="1" i="1" dirty="0">
                <a:solidFill>
                  <a:srgbClr val="CC33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t</a:t>
            </a:r>
            <a:r>
              <a:rPr kumimoji="1" lang="en-US" altLang="zh-CN" sz="2400" b="1" dirty="0">
                <a:solidFill>
                  <a:srgbClr val="CC33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)</a:t>
            </a:r>
            <a:r>
              <a:rPr kumimoji="1" lang="en-US" altLang="zh-CN" sz="2400" b="1" i="1" dirty="0">
                <a:solidFill>
                  <a:srgbClr val="CC33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kumimoji="1" lang="zh-CN" altLang="en-US" sz="2400" b="1" dirty="0">
                <a:solidFill>
                  <a:srgbClr val="CC33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和</a:t>
            </a:r>
            <a:r>
              <a:rPr kumimoji="1" lang="zh-CN" altLang="en-US" sz="2400" b="1" i="1" dirty="0">
                <a:solidFill>
                  <a:srgbClr val="CC33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</a:t>
            </a:r>
            <a:r>
              <a:rPr kumimoji="1" lang="en-US" altLang="zh-CN" sz="2400" b="1" dirty="0">
                <a:solidFill>
                  <a:srgbClr val="CC33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(</a:t>
            </a:r>
            <a:r>
              <a:rPr kumimoji="1" lang="en-US" altLang="zh-CN" sz="2400" b="1" i="1" dirty="0">
                <a:solidFill>
                  <a:srgbClr val="CC33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t</a:t>
            </a:r>
            <a:r>
              <a:rPr kumimoji="1" lang="en-US" altLang="zh-CN" sz="2400" b="1" dirty="0">
                <a:solidFill>
                  <a:srgbClr val="CC33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)</a:t>
            </a:r>
            <a:r>
              <a:rPr kumimoji="1" lang="zh-CN" altLang="en-US" sz="2400" b="1" dirty="0">
                <a:solidFill>
                  <a:srgbClr val="CC33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的关系：  </a:t>
            </a:r>
          </a:p>
        </p:txBody>
      </p:sp>
      <p:graphicFrame>
        <p:nvGraphicFramePr>
          <p:cNvPr id="169" name="Object 5">
            <a:extLst>
              <a:ext uri="{FF2B5EF4-FFF2-40B4-BE49-F238E27FC236}">
                <a16:creationId xmlns:a16="http://schemas.microsoft.com/office/drawing/2014/main" id="{7F4D4441-016D-FCFE-A56B-108D38A110E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14163616"/>
              </p:ext>
            </p:extLst>
          </p:nvPr>
        </p:nvGraphicFramePr>
        <p:xfrm>
          <a:off x="3157832" y="4225938"/>
          <a:ext cx="2154237" cy="1074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812520" imgH="406080" progId="Equation.DSMT4">
                  <p:embed/>
                </p:oleObj>
              </mc:Choice>
              <mc:Fallback>
                <p:oleObj name="Equation" r:id="rId12" imgW="812520" imgH="406080" progId="Equation.DSMT4">
                  <p:embed/>
                  <p:pic>
                    <p:nvPicPr>
                      <p:cNvPr id="20485" name="Object 5">
                        <a:extLst>
                          <a:ext uri="{FF2B5EF4-FFF2-40B4-BE49-F238E27FC236}">
                            <a16:creationId xmlns:a16="http://schemas.microsoft.com/office/drawing/2014/main" id="{0BB12A76-2C64-36AF-A450-A515D70738F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57832" y="4225938"/>
                        <a:ext cx="2154237" cy="10747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FF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5EE9185-6E6B-EA55-3C4B-8CB5DCACD4B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6FF182B-870A-4FE8-A470-49D8A1ADC9E9}" type="slidenum">
              <a:rPr lang="en-US" altLang="zh-CN" smtClean="0"/>
              <a:pPr/>
              <a:t>15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941646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FBE3C5-C282-1D93-8BA1-94FE893B4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8686800" cy="533400"/>
          </a:xfrm>
        </p:spPr>
        <p:txBody>
          <a:bodyPr/>
          <a:lstStyle/>
          <a:p>
            <a:r>
              <a:rPr lang="en-US" altLang="zh-CN" sz="3000" dirty="0"/>
              <a:t>8.4 </a:t>
            </a:r>
            <a:r>
              <a:rPr lang="zh-CN" altLang="en-US" sz="3000" dirty="0"/>
              <a:t>一阶电路零输入响应、零状态响应和全响应</a:t>
            </a:r>
          </a:p>
        </p:txBody>
      </p:sp>
      <p:sp>
        <p:nvSpPr>
          <p:cNvPr id="25" name="Rectangle 50">
            <a:extLst>
              <a:ext uri="{FF2B5EF4-FFF2-40B4-BE49-F238E27FC236}">
                <a16:creationId xmlns:a16="http://schemas.microsoft.com/office/drawing/2014/main" id="{42B36E7B-8CB7-1052-9AA9-78D0CB16E8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7468" y="1064451"/>
            <a:ext cx="824071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1249363" indent="-1249363"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1428750"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608138"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787525"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1966913"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4241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8813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3385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7957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阶跃响应：</a:t>
            </a:r>
            <a:r>
              <a:rPr kumimoji="1"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阶跃函数激励下电路中产生的零状态响应。  </a:t>
            </a:r>
          </a:p>
        </p:txBody>
      </p:sp>
      <p:sp>
        <p:nvSpPr>
          <p:cNvPr id="26" name="Rectangle 66">
            <a:extLst>
              <a:ext uri="{FF2B5EF4-FFF2-40B4-BE49-F238E27FC236}">
                <a16:creationId xmlns:a16="http://schemas.microsoft.com/office/drawing/2014/main" id="{90908E1C-8E1D-CA95-33B4-91BC0728F1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4421" y="1599967"/>
            <a:ext cx="8794096" cy="968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249363" indent="-1249363"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1428750"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608138"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787525"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1966913"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4241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8813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3385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7957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indent="0">
              <a:lnSpc>
                <a:spcPct val="125000"/>
              </a:lnSpc>
            </a:pPr>
            <a:r>
              <a:rPr kumimoji="1"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单位阶跃响应（单位阶跃特性）：</a:t>
            </a:r>
            <a:r>
              <a:rPr kumimoji="1" lang="en-US" altLang="zh-CN" sz="2400" b="1" i="1" dirty="0">
                <a:solidFill>
                  <a:srgbClr val="FF0000"/>
                </a:solidFill>
                <a:latin typeface="Times New Roman" panose="02020603050405020304" pitchFamily="18" charset="0"/>
              </a:rPr>
              <a:t>s</a:t>
            </a:r>
            <a:r>
              <a:rPr kumimoji="1"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(</a:t>
            </a:r>
            <a:r>
              <a:rPr kumimoji="1" lang="en-US" altLang="zh-CN" sz="2400" b="1" i="1" dirty="0">
                <a:solidFill>
                  <a:srgbClr val="FF0000"/>
                </a:solidFill>
                <a:latin typeface="Times New Roman" panose="02020603050405020304" pitchFamily="18" charset="0"/>
              </a:rPr>
              <a:t>t</a:t>
            </a:r>
            <a:r>
              <a:rPr kumimoji="1"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)   </a:t>
            </a:r>
            <a:r>
              <a:rPr kumimoji="1"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单位阶跃函数激励下</a:t>
            </a:r>
            <a:endParaRPr kumimoji="1" lang="en-US" altLang="zh-CN" sz="2400" b="1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0" indent="0">
              <a:lnSpc>
                <a:spcPct val="125000"/>
              </a:lnSpc>
            </a:pPr>
            <a:r>
              <a:rPr kumimoji="1"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电路中产生的零状态响应。</a:t>
            </a:r>
            <a:r>
              <a:rPr kumimoji="1" lang="zh-CN" altLang="en-US" sz="2400" b="1" dirty="0">
                <a:solidFill>
                  <a:srgbClr val="333399"/>
                </a:solidFill>
                <a:latin typeface="Times New Roman" panose="02020603050405020304" pitchFamily="18" charset="0"/>
              </a:rPr>
              <a:t>阶跃响应</a:t>
            </a:r>
            <a:r>
              <a:rPr kumimoji="1" lang="en-US" altLang="zh-CN" sz="2400" b="1" dirty="0">
                <a:solidFill>
                  <a:srgbClr val="333399"/>
                </a:solidFill>
                <a:latin typeface="Times New Roman" panose="02020603050405020304" pitchFamily="18" charset="0"/>
              </a:rPr>
              <a:t>÷</a:t>
            </a:r>
            <a:r>
              <a:rPr kumimoji="1" lang="zh-CN" altLang="en-US" sz="2400" b="1" dirty="0">
                <a:solidFill>
                  <a:srgbClr val="333399"/>
                </a:solidFill>
                <a:latin typeface="Times New Roman" panose="02020603050405020304" pitchFamily="18" charset="0"/>
              </a:rPr>
              <a:t>阶跃电源幅值  </a:t>
            </a:r>
          </a:p>
        </p:txBody>
      </p:sp>
      <p:sp>
        <p:nvSpPr>
          <p:cNvPr id="27" name="Text Box 10">
            <a:extLst>
              <a:ext uri="{FF2B5EF4-FFF2-40B4-BE49-F238E27FC236}">
                <a16:creationId xmlns:a16="http://schemas.microsoft.com/office/drawing/2014/main" id="{FEB982C0-57EC-BFB5-FFEE-014CE7CCCF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5862" y="2718415"/>
            <a:ext cx="768191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341438" indent="-1341438"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843463"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5022850"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5202238"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5381625"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58388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62960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67532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72104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冲激响应：</a:t>
            </a:r>
            <a:r>
              <a:rPr kumimoji="1"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电路在冲激激励作用下的零状态响应。  </a:t>
            </a:r>
          </a:p>
        </p:txBody>
      </p:sp>
      <p:sp>
        <p:nvSpPr>
          <p:cNvPr id="28" name="Text Box 10">
            <a:extLst>
              <a:ext uri="{FF2B5EF4-FFF2-40B4-BE49-F238E27FC236}">
                <a16:creationId xmlns:a16="http://schemas.microsoft.com/office/drawing/2014/main" id="{49C0F942-D41C-37E2-5A64-94C1D8F85F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5862" y="3285263"/>
            <a:ext cx="8640701" cy="968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1341438" indent="-1341438"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843463"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5022850"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5202238"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5381625"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58388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62960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67532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72104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indent="0">
              <a:lnSpc>
                <a:spcPct val="125000"/>
              </a:lnSpc>
            </a:pPr>
            <a:r>
              <a:rPr kumimoji="1"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单位冲激特性：</a:t>
            </a:r>
            <a:r>
              <a:rPr kumimoji="1" lang="en-US" altLang="zh-CN" sz="2400" b="1" i="1" dirty="0">
                <a:solidFill>
                  <a:srgbClr val="FF0000"/>
                </a:solidFill>
                <a:latin typeface="Times New Roman" panose="02020603050405020304" pitchFamily="18" charset="0"/>
              </a:rPr>
              <a:t>h</a:t>
            </a:r>
            <a:r>
              <a:rPr kumimoji="1"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(</a:t>
            </a:r>
            <a:r>
              <a:rPr kumimoji="1" lang="en-US" altLang="zh-CN" sz="2400" b="1" i="1" dirty="0">
                <a:solidFill>
                  <a:srgbClr val="FF0000"/>
                </a:solidFill>
                <a:latin typeface="Times New Roman" panose="02020603050405020304" pitchFamily="18" charset="0"/>
              </a:rPr>
              <a:t>t</a:t>
            </a:r>
            <a:r>
              <a:rPr kumimoji="1"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)  </a:t>
            </a:r>
            <a:r>
              <a:rPr kumimoji="1"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单位冲激函数激励下电路中产生的零状态响应。</a:t>
            </a:r>
            <a:r>
              <a:rPr kumimoji="1" lang="zh-CN" altLang="en-US" sz="2400" b="1" dirty="0">
                <a:solidFill>
                  <a:srgbClr val="333399"/>
                </a:solidFill>
                <a:latin typeface="Times New Roman" panose="02020603050405020304" pitchFamily="18" charset="0"/>
              </a:rPr>
              <a:t>冲激响应</a:t>
            </a:r>
            <a:r>
              <a:rPr kumimoji="1" lang="en-US" altLang="zh-CN" sz="2400" b="1" dirty="0">
                <a:solidFill>
                  <a:srgbClr val="333399"/>
                </a:solidFill>
                <a:latin typeface="Times New Roman" panose="02020603050405020304" pitchFamily="18" charset="0"/>
              </a:rPr>
              <a:t>÷</a:t>
            </a:r>
            <a:r>
              <a:rPr kumimoji="1" lang="zh-CN" altLang="en-US" sz="2400" b="1" dirty="0">
                <a:solidFill>
                  <a:srgbClr val="333399"/>
                </a:solidFill>
                <a:latin typeface="Times New Roman" panose="02020603050405020304" pitchFamily="18" charset="0"/>
              </a:rPr>
              <a:t>冲激强度    </a:t>
            </a:r>
          </a:p>
        </p:txBody>
      </p:sp>
      <p:graphicFrame>
        <p:nvGraphicFramePr>
          <p:cNvPr id="29" name="Object 16">
            <a:extLst>
              <a:ext uri="{FF2B5EF4-FFF2-40B4-BE49-F238E27FC236}">
                <a16:creationId xmlns:a16="http://schemas.microsoft.com/office/drawing/2014/main" id="{3435AD48-1524-0C7A-6787-C98F673AB8D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23432893"/>
              </p:ext>
            </p:extLst>
          </p:nvPr>
        </p:nvGraphicFramePr>
        <p:xfrm>
          <a:off x="5648325" y="4318000"/>
          <a:ext cx="1453730" cy="7406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698400" imgH="355320" progId="Equation.DSMT4">
                  <p:embed/>
                </p:oleObj>
              </mc:Choice>
              <mc:Fallback>
                <p:oleObj name="Equation" r:id="rId2" imgW="698400" imgH="355320" progId="Equation.DSMT4">
                  <p:embed/>
                  <p:pic>
                    <p:nvPicPr>
                      <p:cNvPr id="33808" name="Object 16">
                        <a:extLst>
                          <a:ext uri="{FF2B5EF4-FFF2-40B4-BE49-F238E27FC236}">
                            <a16:creationId xmlns:a16="http://schemas.microsoft.com/office/drawing/2014/main" id="{9F9C33BA-04D6-70ED-19EB-730D5A85B1D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48325" y="4318000"/>
                        <a:ext cx="1453730" cy="74064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" name="文本框 30">
            <a:extLst>
              <a:ext uri="{FF2B5EF4-FFF2-40B4-BE49-F238E27FC236}">
                <a16:creationId xmlns:a16="http://schemas.microsoft.com/office/drawing/2014/main" id="{272ECF88-DB6B-399F-EDA5-59B94670ABA5}"/>
              </a:ext>
            </a:extLst>
          </p:cNvPr>
          <p:cNvSpPr txBox="1"/>
          <p:nvPr/>
        </p:nvSpPr>
        <p:spPr>
          <a:xfrm>
            <a:off x="293230" y="4399405"/>
            <a:ext cx="6404892" cy="505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kumimoji="1"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单位阶跃响应和单位冲激特性的关系：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D1E0B8A0-5590-F315-4F2C-0A1406C8CF29}"/>
              </a:ext>
            </a:extLst>
          </p:cNvPr>
          <p:cNvSpPr txBox="1"/>
          <p:nvPr/>
        </p:nvSpPr>
        <p:spPr>
          <a:xfrm>
            <a:off x="351119" y="5025620"/>
            <a:ext cx="820706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利用</a:t>
            </a:r>
            <a:r>
              <a:rPr lang="zh-CN" altLang="en-US" sz="24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单位阶跃特性的</a:t>
            </a:r>
            <a:r>
              <a:rPr lang="zh-CN" altLang="en-US" sz="2400" u="sng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导数</a:t>
            </a:r>
            <a:r>
              <a:rPr lang="zh-CN" altLang="en-US" sz="24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获得单位冲激特性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，再</a:t>
            </a:r>
            <a:r>
              <a:rPr lang="zh-CN" altLang="en-US" sz="24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乘以任意冲激强度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，便得到对该冲激激励的零状态响应。这是计算冲激响应的重要方法。</a:t>
            </a:r>
          </a:p>
        </p:txBody>
      </p:sp>
      <p:graphicFrame>
        <p:nvGraphicFramePr>
          <p:cNvPr id="10" name="Object 16">
            <a:extLst>
              <a:ext uri="{FF2B5EF4-FFF2-40B4-BE49-F238E27FC236}">
                <a16:creationId xmlns:a16="http://schemas.microsoft.com/office/drawing/2014/main" id="{083F76B1-AA16-8C4A-255B-6A5AC26FFD0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3334502"/>
              </p:ext>
            </p:extLst>
          </p:nvPr>
        </p:nvGraphicFramePr>
        <p:xfrm>
          <a:off x="7434980" y="4390581"/>
          <a:ext cx="1633537" cy="536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850680" imgH="279360" progId="Equation.DSMT4">
                  <p:embed/>
                </p:oleObj>
              </mc:Choice>
              <mc:Fallback>
                <p:oleObj name="Equation" r:id="rId4" imgW="850680" imgH="279360" progId="Equation.DSMT4">
                  <p:embed/>
                  <p:pic>
                    <p:nvPicPr>
                      <p:cNvPr id="29" name="Object 16">
                        <a:extLst>
                          <a:ext uri="{FF2B5EF4-FFF2-40B4-BE49-F238E27FC236}">
                            <a16:creationId xmlns:a16="http://schemas.microsoft.com/office/drawing/2014/main" id="{3435AD48-1524-0C7A-6787-C98F673AB8D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34980" y="4390581"/>
                        <a:ext cx="1633537" cy="536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文本框 11">
            <a:extLst>
              <a:ext uri="{FF2B5EF4-FFF2-40B4-BE49-F238E27FC236}">
                <a16:creationId xmlns:a16="http://schemas.microsoft.com/office/drawing/2014/main" id="{950111ED-A83E-1BE5-9A4D-4E8A956FCA7C}"/>
              </a:ext>
            </a:extLst>
          </p:cNvPr>
          <p:cNvSpPr txBox="1"/>
          <p:nvPr/>
        </p:nvSpPr>
        <p:spPr>
          <a:xfrm>
            <a:off x="7102055" y="4490174"/>
            <a:ext cx="7099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dirty="0">
                <a:latin typeface="楷体" panose="02010609060101010101" pitchFamily="49" charset="-122"/>
                <a:ea typeface="楷体" panose="02010609060101010101" pitchFamily="49" charset="-122"/>
              </a:rPr>
              <a:t>或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8C046CC-3343-D465-F270-BB425C03A5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6FF182B-870A-4FE8-A470-49D8A1ADC9E9}" type="slidenum">
              <a:rPr lang="en-US" altLang="zh-CN" smtClean="0"/>
              <a:pPr/>
              <a:t>16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690191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FBE3C5-C282-1D93-8BA1-94FE893B4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8686800" cy="533400"/>
          </a:xfrm>
        </p:spPr>
        <p:txBody>
          <a:bodyPr/>
          <a:lstStyle/>
          <a:p>
            <a:r>
              <a:rPr lang="en-US" altLang="zh-CN" sz="3000" dirty="0"/>
              <a:t>8.4 </a:t>
            </a:r>
            <a:r>
              <a:rPr lang="zh-CN" altLang="en-US" sz="3000" dirty="0"/>
              <a:t>一阶电路零输入响应、零状态响应和全响应</a:t>
            </a:r>
          </a:p>
        </p:txBody>
      </p:sp>
      <p:sp>
        <p:nvSpPr>
          <p:cNvPr id="25" name="Rectangle 50">
            <a:extLst>
              <a:ext uri="{FF2B5EF4-FFF2-40B4-BE49-F238E27FC236}">
                <a16:creationId xmlns:a16="http://schemas.microsoft.com/office/drawing/2014/main" id="{42B36E7B-8CB7-1052-9AA9-78D0CB16E8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7468" y="1064451"/>
            <a:ext cx="824071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1249363" indent="-1249363"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1428750"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608138"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787525"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1966913"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4241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8813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3385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7957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正弦电流作用下的一阶电路：</a:t>
            </a:r>
            <a:endParaRPr kumimoji="1" lang="zh-CN" altLang="en-US" sz="2400" b="1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1DF9B252-ABF1-9DEF-EF27-E05652D04F7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3819815"/>
              </p:ext>
            </p:extLst>
          </p:nvPr>
        </p:nvGraphicFramePr>
        <p:xfrm>
          <a:off x="457200" y="1569061"/>
          <a:ext cx="2723818" cy="4616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117440" imgH="190440" progId="Equation.DSMT4">
                  <p:embed/>
                </p:oleObj>
              </mc:Choice>
              <mc:Fallback>
                <p:oleObj name="Equation" r:id="rId2" imgW="1117440" imgH="190440" progId="Equation.DSMT4">
                  <p:embed/>
                  <p:pic>
                    <p:nvPicPr>
                      <p:cNvPr id="139" name="Object 3">
                        <a:extLst>
                          <a:ext uri="{FF2B5EF4-FFF2-40B4-BE49-F238E27FC236}">
                            <a16:creationId xmlns:a16="http://schemas.microsoft.com/office/drawing/2014/main" id="{C56F5AC9-6BFC-7A0E-61D6-FF5C5E6EE05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1569061"/>
                        <a:ext cx="2723818" cy="46166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文本框 7">
            <a:extLst>
              <a:ext uri="{FF2B5EF4-FFF2-40B4-BE49-F238E27FC236}">
                <a16:creationId xmlns:a16="http://schemas.microsoft.com/office/drawing/2014/main" id="{C9D22FF4-9810-6D84-E19F-5601CA0B805F}"/>
              </a:ext>
            </a:extLst>
          </p:cNvPr>
          <p:cNvSpPr txBox="1"/>
          <p:nvPr/>
        </p:nvSpPr>
        <p:spPr>
          <a:xfrm>
            <a:off x="4344412" y="1569060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称为接入相角（简称</a:t>
            </a:r>
            <a:r>
              <a:rPr kumimoji="1"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接入角</a:t>
            </a:r>
            <a:r>
              <a:rPr kumimoji="1"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）</a:t>
            </a:r>
            <a:endParaRPr lang="zh-CN" altLang="en-US" dirty="0"/>
          </a:p>
        </p:txBody>
      </p:sp>
      <p:graphicFrame>
        <p:nvGraphicFramePr>
          <p:cNvPr id="9" name="Object 3">
            <a:extLst>
              <a:ext uri="{FF2B5EF4-FFF2-40B4-BE49-F238E27FC236}">
                <a16:creationId xmlns:a16="http://schemas.microsoft.com/office/drawing/2014/main" id="{AE379CC4-6D82-E2B4-C188-B2951ED2FC7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93066529"/>
              </p:ext>
            </p:extLst>
          </p:nvPr>
        </p:nvGraphicFramePr>
        <p:xfrm>
          <a:off x="4004436" y="1533683"/>
          <a:ext cx="433388" cy="461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77480" imgH="190440" progId="Equation.DSMT4">
                  <p:embed/>
                </p:oleObj>
              </mc:Choice>
              <mc:Fallback>
                <p:oleObj name="Equation" r:id="rId4" imgW="177480" imgH="190440" progId="Equation.DSMT4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1DF9B252-ABF1-9DEF-EF27-E05652D04F7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04436" y="1533683"/>
                        <a:ext cx="433388" cy="4619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图片 9">
            <a:extLst>
              <a:ext uri="{FF2B5EF4-FFF2-40B4-BE49-F238E27FC236}">
                <a16:creationId xmlns:a16="http://schemas.microsoft.com/office/drawing/2014/main" id="{C6B6CB84-1B8A-5D13-0630-EC1D56B81D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20662" y="2152056"/>
            <a:ext cx="3071341" cy="1594734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0FD931E7-E85F-CBEC-5750-A7D3AC4E76AC}"/>
              </a:ext>
            </a:extLst>
          </p:cNvPr>
          <p:cNvSpPr txBox="1"/>
          <p:nvPr/>
        </p:nvSpPr>
        <p:spPr>
          <a:xfrm>
            <a:off x="317467" y="2066102"/>
            <a:ext cx="5334533" cy="968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kumimoji="1"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以右图所示的电路为例，讨论</a:t>
            </a:r>
            <a:r>
              <a:rPr kumimoji="1" lang="en-US" altLang="zh-CN" sz="2400" b="1" i="1" dirty="0">
                <a:solidFill>
                  <a:srgbClr val="000000"/>
                </a:solidFill>
                <a:latin typeface="Times New Roman" panose="02020603050405020304" pitchFamily="18" charset="0"/>
              </a:rPr>
              <a:t>t</a:t>
            </a:r>
            <a:r>
              <a:rPr kumimoji="1"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＞</a:t>
            </a:r>
            <a:r>
              <a:rPr kumimoji="1"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0</a:t>
            </a:r>
            <a:r>
              <a:rPr kumimoji="1"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时的零状态响应</a:t>
            </a:r>
            <a:r>
              <a:rPr kumimoji="1" lang="en-US" altLang="zh-CN" sz="2400" b="1" i="1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i</a:t>
            </a:r>
            <a:r>
              <a:rPr kumimoji="1"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，可得</a:t>
            </a:r>
            <a:endParaRPr lang="zh-CN" altLang="en-US" dirty="0"/>
          </a:p>
        </p:txBody>
      </p:sp>
      <p:graphicFrame>
        <p:nvGraphicFramePr>
          <p:cNvPr id="13" name="Object 3">
            <a:extLst>
              <a:ext uri="{FF2B5EF4-FFF2-40B4-BE49-F238E27FC236}">
                <a16:creationId xmlns:a16="http://schemas.microsoft.com/office/drawing/2014/main" id="{5AD2A6D1-91AC-7F37-1000-D4E60A00200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4899002"/>
              </p:ext>
            </p:extLst>
          </p:nvPr>
        </p:nvGraphicFramePr>
        <p:xfrm>
          <a:off x="663014" y="3034765"/>
          <a:ext cx="4643438" cy="523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904760" imgH="215640" progId="Equation.DSMT4">
                  <p:embed/>
                </p:oleObj>
              </mc:Choice>
              <mc:Fallback>
                <p:oleObj name="Equation" r:id="rId7" imgW="1904760" imgH="215640" progId="Equation.DSMT4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1DF9B252-ABF1-9DEF-EF27-E05652D04F7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3014" y="3034765"/>
                        <a:ext cx="4643438" cy="523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3">
            <a:extLst>
              <a:ext uri="{FF2B5EF4-FFF2-40B4-BE49-F238E27FC236}">
                <a16:creationId xmlns:a16="http://schemas.microsoft.com/office/drawing/2014/main" id="{C0E8D2A5-E4F4-CFDD-7E69-4723AB7A4F3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95702668"/>
              </p:ext>
            </p:extLst>
          </p:nvPr>
        </p:nvGraphicFramePr>
        <p:xfrm>
          <a:off x="1137630" y="3541763"/>
          <a:ext cx="463550" cy="493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190440" imgH="203040" progId="Equation.DSMT4">
                  <p:embed/>
                </p:oleObj>
              </mc:Choice>
              <mc:Fallback>
                <p:oleObj name="Equation" r:id="rId9" imgW="190440" imgH="203040" progId="Equation.DSMT4">
                  <p:embed/>
                  <p:pic>
                    <p:nvPicPr>
                      <p:cNvPr id="13" name="Object 3">
                        <a:extLst>
                          <a:ext uri="{FF2B5EF4-FFF2-40B4-BE49-F238E27FC236}">
                            <a16:creationId xmlns:a16="http://schemas.microsoft.com/office/drawing/2014/main" id="{5AD2A6D1-91AC-7F37-1000-D4E60A00200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37630" y="3541763"/>
                        <a:ext cx="463550" cy="4937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文本框 15">
            <a:extLst>
              <a:ext uri="{FF2B5EF4-FFF2-40B4-BE49-F238E27FC236}">
                <a16:creationId xmlns:a16="http://schemas.microsoft.com/office/drawing/2014/main" id="{CCAED784-38BE-86EC-D370-4B1CBCC0BBCD}"/>
              </a:ext>
            </a:extLst>
          </p:cNvPr>
          <p:cNvSpPr txBox="1"/>
          <p:nvPr/>
        </p:nvSpPr>
        <p:spPr>
          <a:xfrm>
            <a:off x="380836" y="3541763"/>
            <a:ext cx="87479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式中</a:t>
            </a:r>
            <a:endParaRPr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D63C1840-A9B2-E756-EAFF-7BBE749A7361}"/>
              </a:ext>
            </a:extLst>
          </p:cNvPr>
          <p:cNvSpPr txBox="1"/>
          <p:nvPr/>
        </p:nvSpPr>
        <p:spPr>
          <a:xfrm>
            <a:off x="1601179" y="3541762"/>
            <a:ext cx="370527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是稳态时电流的最大值</a:t>
            </a:r>
            <a:endParaRPr lang="zh-CN" altLang="en-US" dirty="0"/>
          </a:p>
        </p:txBody>
      </p:sp>
      <p:graphicFrame>
        <p:nvGraphicFramePr>
          <p:cNvPr id="18" name="Object 3">
            <a:extLst>
              <a:ext uri="{FF2B5EF4-FFF2-40B4-BE49-F238E27FC236}">
                <a16:creationId xmlns:a16="http://schemas.microsoft.com/office/drawing/2014/main" id="{34C06381-7128-6510-913F-ED98721D09E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09541151"/>
              </p:ext>
            </p:extLst>
          </p:nvPr>
        </p:nvGraphicFramePr>
        <p:xfrm>
          <a:off x="435246" y="4026841"/>
          <a:ext cx="1541462" cy="463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634680" imgH="190440" progId="Equation.DSMT4">
                  <p:embed/>
                </p:oleObj>
              </mc:Choice>
              <mc:Fallback>
                <p:oleObj name="Equation" r:id="rId11" imgW="634680" imgH="190440" progId="Equation.DSMT4">
                  <p:embed/>
                  <p:pic>
                    <p:nvPicPr>
                      <p:cNvPr id="14" name="Object 3">
                        <a:extLst>
                          <a:ext uri="{FF2B5EF4-FFF2-40B4-BE49-F238E27FC236}">
                            <a16:creationId xmlns:a16="http://schemas.microsoft.com/office/drawing/2014/main" id="{C0E8D2A5-E4F4-CFDD-7E69-4723AB7A4F3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5246" y="4026841"/>
                        <a:ext cx="1541462" cy="463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文本框 18">
            <a:extLst>
              <a:ext uri="{FF2B5EF4-FFF2-40B4-BE49-F238E27FC236}">
                <a16:creationId xmlns:a16="http://schemas.microsoft.com/office/drawing/2014/main" id="{08E2E088-0330-37A3-2F5F-E132E2221E7B}"/>
              </a:ext>
            </a:extLst>
          </p:cNvPr>
          <p:cNvSpPr txBox="1"/>
          <p:nvPr/>
        </p:nvSpPr>
        <p:spPr>
          <a:xfrm>
            <a:off x="1976707" y="4020416"/>
            <a:ext cx="691529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是电流相位角（具体从哪里来请自行对照书本）</a:t>
            </a:r>
            <a:endParaRPr lang="zh-CN" alt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B0AC0251-B1CD-2A9F-1C24-76AA32F8D87D}"/>
              </a:ext>
            </a:extLst>
          </p:cNvPr>
          <p:cNvSpPr txBox="1"/>
          <p:nvPr/>
        </p:nvSpPr>
        <p:spPr>
          <a:xfrm>
            <a:off x="380836" y="4510424"/>
            <a:ext cx="8511168" cy="966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>
              <a:lnSpc>
                <a:spcPct val="125000"/>
              </a:lnSpc>
            </a:pP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式子共两项，第一项是强制分量，第二项是自由分量，</a:t>
            </a:r>
            <a:endParaRPr kumimoji="1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  <a:p>
            <a:pPr eaLnBrk="1">
              <a:lnSpc>
                <a:spcPct val="125000"/>
              </a:lnSpc>
            </a:pPr>
            <a:r>
              <a:rPr kumimoji="1"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从自由分量的表达式</a:t>
            </a: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可看出：</a:t>
            </a:r>
            <a:endParaRPr lang="zh-CN" altLang="en-US" dirty="0"/>
          </a:p>
        </p:txBody>
      </p:sp>
      <p:graphicFrame>
        <p:nvGraphicFramePr>
          <p:cNvPr id="21" name="Object 3">
            <a:extLst>
              <a:ext uri="{FF2B5EF4-FFF2-40B4-BE49-F238E27FC236}">
                <a16:creationId xmlns:a16="http://schemas.microsoft.com/office/drawing/2014/main" id="{B5BB288E-042A-25BC-9B29-40009C1B8F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118398"/>
              </p:ext>
            </p:extLst>
          </p:nvPr>
        </p:nvGraphicFramePr>
        <p:xfrm>
          <a:off x="452655" y="5497453"/>
          <a:ext cx="369888" cy="463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152280" imgH="190440" progId="Equation.DSMT4">
                  <p:embed/>
                </p:oleObj>
              </mc:Choice>
              <mc:Fallback>
                <p:oleObj name="Equation" r:id="rId13" imgW="152280" imgH="190440" progId="Equation.DSMT4">
                  <p:embed/>
                  <p:pic>
                    <p:nvPicPr>
                      <p:cNvPr id="18" name="Object 3">
                        <a:extLst>
                          <a:ext uri="{FF2B5EF4-FFF2-40B4-BE49-F238E27FC236}">
                            <a16:creationId xmlns:a16="http://schemas.microsoft.com/office/drawing/2014/main" id="{34C06381-7128-6510-913F-ED98721D09E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2655" y="5497453"/>
                        <a:ext cx="369888" cy="463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文本框 21">
            <a:extLst>
              <a:ext uri="{FF2B5EF4-FFF2-40B4-BE49-F238E27FC236}">
                <a16:creationId xmlns:a16="http://schemas.microsoft.com/office/drawing/2014/main" id="{CA680585-CC76-B1DA-614D-031D4CC4555E}"/>
              </a:ext>
            </a:extLst>
          </p:cNvPr>
          <p:cNvSpPr txBox="1"/>
          <p:nvPr/>
        </p:nvSpPr>
        <p:spPr>
          <a:xfrm>
            <a:off x="793974" y="5495566"/>
            <a:ext cx="701348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/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或者说      </a:t>
            </a: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会影响自由分量的量值</a:t>
            </a: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。</a:t>
            </a:r>
            <a:endParaRPr lang="zh-CN" altLang="en-US" dirty="0"/>
          </a:p>
        </p:txBody>
      </p:sp>
      <p:graphicFrame>
        <p:nvGraphicFramePr>
          <p:cNvPr id="23" name="Object 3">
            <a:extLst>
              <a:ext uri="{FF2B5EF4-FFF2-40B4-BE49-F238E27FC236}">
                <a16:creationId xmlns:a16="http://schemas.microsoft.com/office/drawing/2014/main" id="{B44D83A2-5CAD-A32C-1115-1B457C2036D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18734095"/>
              </p:ext>
            </p:extLst>
          </p:nvPr>
        </p:nvGraphicFramePr>
        <p:xfrm>
          <a:off x="1836955" y="5491063"/>
          <a:ext cx="430213" cy="463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177480" imgH="190440" progId="Equation.DSMT4">
                  <p:embed/>
                </p:oleObj>
              </mc:Choice>
              <mc:Fallback>
                <p:oleObj name="Equation" r:id="rId15" imgW="177480" imgH="190440" progId="Equation.DSMT4">
                  <p:embed/>
                  <p:pic>
                    <p:nvPicPr>
                      <p:cNvPr id="21" name="Object 3">
                        <a:extLst>
                          <a:ext uri="{FF2B5EF4-FFF2-40B4-BE49-F238E27FC236}">
                            <a16:creationId xmlns:a16="http://schemas.microsoft.com/office/drawing/2014/main" id="{B5BB288E-042A-25BC-9B29-40009C1B8F8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6955" y="5491063"/>
                        <a:ext cx="430213" cy="463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文本框 23">
            <a:extLst>
              <a:ext uri="{FF2B5EF4-FFF2-40B4-BE49-F238E27FC236}">
                <a16:creationId xmlns:a16="http://schemas.microsoft.com/office/drawing/2014/main" id="{22B56543-6316-FD72-6276-FA72BD072C35}"/>
              </a:ext>
            </a:extLst>
          </p:cNvPr>
          <p:cNvSpPr txBox="1"/>
          <p:nvPr/>
        </p:nvSpPr>
        <p:spPr>
          <a:xfrm>
            <a:off x="380835" y="6046596"/>
            <a:ext cx="8511168" cy="4365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>
              <a:lnSpc>
                <a:spcPct val="125000"/>
              </a:lnSpc>
            </a:pP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书本列出了一些特殊情况，请关注。（直接进入稳态？过电流？）</a:t>
            </a:r>
            <a:endParaRPr lang="zh-CN" altLang="en-US" sz="1600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54D9D74-0CAB-2FF5-5EB4-5CC96F98E5D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6FF182B-870A-4FE8-A470-49D8A1ADC9E9}" type="slidenum">
              <a:rPr lang="en-US" altLang="zh-CN" smtClean="0"/>
              <a:pPr/>
              <a:t>17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176452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FBE3C5-C282-1D93-8BA1-94FE893B4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8686800" cy="533400"/>
          </a:xfrm>
        </p:spPr>
        <p:txBody>
          <a:bodyPr/>
          <a:lstStyle/>
          <a:p>
            <a:r>
              <a:rPr lang="en-US" altLang="zh-CN" dirty="0"/>
              <a:t>8.1-8.4 </a:t>
            </a:r>
            <a:r>
              <a:rPr lang="zh-CN" altLang="en-US" dirty="0"/>
              <a:t>结果的书写</a:t>
            </a:r>
          </a:p>
        </p:txBody>
      </p:sp>
      <p:sp>
        <p:nvSpPr>
          <p:cNvPr id="8" name="Text Box 5">
            <a:extLst>
              <a:ext uri="{FF2B5EF4-FFF2-40B4-BE49-F238E27FC236}">
                <a16:creationId xmlns:a16="http://schemas.microsoft.com/office/drawing/2014/main" id="{47A38C2A-9007-2E72-8D7F-92CD8E810E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8960" y="990600"/>
            <a:ext cx="8473043" cy="5554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901700" indent="-901700" algn="l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1614488" algn="l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793875" algn="l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973263" algn="l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152650" algn="l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60985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06705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52425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98145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lvl="0" indent="0" eaLnBrk="1" fontAlgn="auto" hangingPunct="1">
              <a:lnSpc>
                <a:spcPct val="125000"/>
              </a:lnSpc>
              <a:spcBef>
                <a:spcPts val="300"/>
              </a:spcBef>
              <a:spcAft>
                <a:spcPts val="0"/>
              </a:spcAft>
              <a:defRPr/>
            </a:pPr>
            <a:r>
              <a:rPr lang="zh-CN" altLang="en-US" sz="2000" b="1" kern="0" dirty="0">
                <a:solidFill>
                  <a:srgbClr val="000000"/>
                </a:solidFill>
              </a:rPr>
              <a:t>如果题中明确指出求</a:t>
            </a:r>
            <a:r>
              <a:rPr lang="en-US" altLang="zh-CN" sz="2000" b="1" i="1" kern="0" dirty="0">
                <a:solidFill>
                  <a:srgbClr val="000000"/>
                </a:solidFill>
              </a:rPr>
              <a:t>t</a:t>
            </a:r>
            <a:r>
              <a:rPr lang="zh-CN" altLang="en-US" sz="2000" b="1" kern="0" dirty="0">
                <a:solidFill>
                  <a:srgbClr val="000000"/>
                </a:solidFill>
              </a:rPr>
              <a:t>＞</a:t>
            </a:r>
            <a:r>
              <a:rPr lang="en-US" altLang="zh-CN" sz="2000" b="1" kern="0" dirty="0">
                <a:solidFill>
                  <a:srgbClr val="000000"/>
                </a:solidFill>
              </a:rPr>
              <a:t>0</a:t>
            </a:r>
            <a:r>
              <a:rPr lang="zh-CN" altLang="en-US" sz="2000" b="1" kern="0" dirty="0">
                <a:solidFill>
                  <a:srgbClr val="000000"/>
                </a:solidFill>
              </a:rPr>
              <a:t>时的响应，则直接写即可；</a:t>
            </a:r>
            <a:endParaRPr lang="en-US" altLang="zh-CN" sz="2000" b="1" kern="0" dirty="0">
              <a:solidFill>
                <a:srgbClr val="000000"/>
              </a:solidFill>
            </a:endParaRPr>
          </a:p>
          <a:p>
            <a:pPr marL="0" lvl="0" indent="0" eaLnBrk="1" fontAlgn="auto" hangingPunct="1">
              <a:lnSpc>
                <a:spcPct val="125000"/>
              </a:lnSpc>
              <a:spcBef>
                <a:spcPts val="300"/>
              </a:spcBef>
              <a:spcAft>
                <a:spcPts val="0"/>
              </a:spcAft>
              <a:defRPr/>
            </a:pPr>
            <a:r>
              <a:rPr lang="en-US" altLang="zh-CN" sz="2000" b="1" kern="0" dirty="0">
                <a:solidFill>
                  <a:srgbClr val="000000"/>
                </a:solidFill>
              </a:rPr>
              <a:t>(</a:t>
            </a:r>
            <a:r>
              <a:rPr lang="zh-CN" altLang="en-US" sz="2000" b="1" kern="0" dirty="0">
                <a:solidFill>
                  <a:srgbClr val="000000"/>
                </a:solidFill>
              </a:rPr>
              <a:t>可以不标</a:t>
            </a:r>
            <a:r>
              <a:rPr lang="en-US" altLang="zh-CN" sz="2000" b="1" i="1" kern="0" dirty="0">
                <a:solidFill>
                  <a:srgbClr val="000000"/>
                </a:solidFill>
              </a:rPr>
              <a:t>t</a:t>
            </a:r>
            <a:r>
              <a:rPr lang="zh-CN" altLang="en-US" sz="2000" b="1" kern="0" dirty="0">
                <a:solidFill>
                  <a:srgbClr val="000000"/>
                </a:solidFill>
              </a:rPr>
              <a:t>＞</a:t>
            </a:r>
            <a:r>
              <a:rPr lang="en-US" altLang="zh-CN" sz="2000" b="1" kern="0" dirty="0">
                <a:solidFill>
                  <a:srgbClr val="000000"/>
                </a:solidFill>
              </a:rPr>
              <a:t>0</a:t>
            </a:r>
            <a:r>
              <a:rPr lang="zh-CN" altLang="en-US" sz="2000" b="1" kern="0" dirty="0">
                <a:solidFill>
                  <a:srgbClr val="000000"/>
                </a:solidFill>
              </a:rPr>
              <a:t>但最好标上</a:t>
            </a:r>
            <a:r>
              <a:rPr lang="en-US" altLang="zh-CN" sz="2000" b="1" kern="0" dirty="0">
                <a:solidFill>
                  <a:srgbClr val="000000"/>
                </a:solidFill>
              </a:rPr>
              <a:t>)</a:t>
            </a:r>
          </a:p>
          <a:p>
            <a:pPr marL="0" lvl="0" indent="0" eaLnBrk="1" fontAlgn="auto" hangingPunct="1">
              <a:lnSpc>
                <a:spcPct val="125000"/>
              </a:lnSpc>
              <a:spcBef>
                <a:spcPts val="300"/>
              </a:spcBef>
              <a:spcAft>
                <a:spcPts val="0"/>
              </a:spcAft>
              <a:defRPr/>
            </a:pPr>
            <a:r>
              <a:rPr lang="zh-CN" altLang="en-US" sz="2000" b="1" kern="0" dirty="0">
                <a:solidFill>
                  <a:srgbClr val="000000"/>
                </a:solidFill>
              </a:rPr>
              <a:t>如果题中没有明确指出，则就要写整个时域上的表达式。以下两种书写方式都可以：</a:t>
            </a:r>
            <a:endParaRPr lang="en-US" altLang="zh-CN" sz="2000" b="1" kern="0" dirty="0">
              <a:solidFill>
                <a:srgbClr val="000000"/>
              </a:solidFill>
            </a:endParaRPr>
          </a:p>
          <a:p>
            <a:pPr marL="0" lvl="0" indent="0" eaLnBrk="1" fontAlgn="auto" hangingPunct="1">
              <a:lnSpc>
                <a:spcPct val="125000"/>
              </a:lnSpc>
              <a:spcBef>
                <a:spcPts val="300"/>
              </a:spcBef>
              <a:spcAft>
                <a:spcPts val="0"/>
              </a:spcAft>
              <a:defRPr/>
            </a:pPr>
            <a:r>
              <a:rPr lang="zh-CN" altLang="en-US" sz="2000" b="1" kern="0" dirty="0">
                <a:solidFill>
                  <a:srgbClr val="000000"/>
                </a:solidFill>
              </a:rPr>
              <a:t>①在求出</a:t>
            </a:r>
            <a:r>
              <a:rPr lang="en-US" altLang="zh-CN" sz="2000" b="1" i="1" kern="0" dirty="0">
                <a:solidFill>
                  <a:srgbClr val="000000"/>
                </a:solidFill>
              </a:rPr>
              <a:t>t</a:t>
            </a:r>
            <a:r>
              <a:rPr lang="zh-CN" altLang="en-US" sz="2000" b="1" kern="0" dirty="0">
                <a:solidFill>
                  <a:srgbClr val="000000"/>
                </a:solidFill>
              </a:rPr>
              <a:t>＞</a:t>
            </a:r>
            <a:r>
              <a:rPr lang="en-US" altLang="zh-CN" sz="2000" b="1" kern="0" dirty="0">
                <a:solidFill>
                  <a:srgbClr val="000000"/>
                </a:solidFill>
              </a:rPr>
              <a:t>0</a:t>
            </a:r>
            <a:r>
              <a:rPr lang="zh-CN" altLang="en-US" sz="2000" b="1" kern="0" dirty="0">
                <a:solidFill>
                  <a:srgbClr val="000000"/>
                </a:solidFill>
              </a:rPr>
              <a:t>时的表达式后，在表达式后注明</a:t>
            </a:r>
            <a:r>
              <a:rPr lang="en-US" altLang="zh-CN" sz="2000" b="1" i="1" kern="0" dirty="0">
                <a:solidFill>
                  <a:srgbClr val="000000"/>
                </a:solidFill>
              </a:rPr>
              <a:t>t</a:t>
            </a:r>
            <a:r>
              <a:rPr lang="zh-CN" altLang="en-US" sz="2000" b="1" kern="0" dirty="0">
                <a:solidFill>
                  <a:srgbClr val="000000"/>
                </a:solidFill>
              </a:rPr>
              <a:t>＞</a:t>
            </a:r>
            <a:r>
              <a:rPr lang="en-US" altLang="zh-CN" sz="2000" b="1" kern="0" dirty="0">
                <a:solidFill>
                  <a:srgbClr val="000000"/>
                </a:solidFill>
              </a:rPr>
              <a:t>0</a:t>
            </a:r>
            <a:r>
              <a:rPr lang="zh-CN" altLang="en-US" sz="2000" b="1" kern="0" dirty="0">
                <a:solidFill>
                  <a:srgbClr val="000000"/>
                </a:solidFill>
              </a:rPr>
              <a:t>（有的量可以写</a:t>
            </a:r>
            <a:r>
              <a:rPr lang="en-US" altLang="zh-CN" sz="2000" b="1" i="1" kern="0" dirty="0">
                <a:solidFill>
                  <a:srgbClr val="000000"/>
                </a:solidFill>
              </a:rPr>
              <a:t>t</a:t>
            </a:r>
            <a:r>
              <a:rPr lang="zh-CN" altLang="en-US" sz="2000" b="1" kern="0" dirty="0">
                <a:solidFill>
                  <a:srgbClr val="000000"/>
                </a:solidFill>
                <a:latin typeface="宋体" panose="02010600030101010101" pitchFamily="2" charset="-122"/>
              </a:rPr>
              <a:t>≥</a:t>
            </a:r>
            <a:r>
              <a:rPr lang="en-US" altLang="zh-CN" sz="2000" b="1" kern="0" dirty="0">
                <a:solidFill>
                  <a:srgbClr val="000000"/>
                </a:solidFill>
              </a:rPr>
              <a:t>0</a:t>
            </a:r>
            <a:r>
              <a:rPr lang="zh-CN" altLang="en-US" sz="2000" b="1" kern="0" dirty="0">
                <a:solidFill>
                  <a:srgbClr val="000000"/>
                </a:solidFill>
              </a:rPr>
              <a:t>，是因为这些量在换路前后不变</a:t>
            </a:r>
            <a:r>
              <a:rPr lang="en-US" altLang="zh-CN" sz="2000" b="1" kern="0" dirty="0">
                <a:solidFill>
                  <a:srgbClr val="000000"/>
                </a:solidFill>
              </a:rPr>
              <a:t>【</a:t>
            </a:r>
            <a:r>
              <a:rPr lang="zh-CN" altLang="en-US" sz="2000" b="1" kern="0" dirty="0">
                <a:solidFill>
                  <a:srgbClr val="000000"/>
                </a:solidFill>
              </a:rPr>
              <a:t>例如（大多数不发生强迫跃变的题目中的）电容电压和电感电流</a:t>
            </a:r>
            <a:r>
              <a:rPr lang="en-US" altLang="zh-CN" sz="2000" b="1" kern="0" dirty="0">
                <a:solidFill>
                  <a:srgbClr val="000000"/>
                </a:solidFill>
              </a:rPr>
              <a:t>】</a:t>
            </a:r>
          </a:p>
          <a:p>
            <a:pPr marL="0" lvl="0" indent="0" eaLnBrk="1" fontAlgn="auto" hangingPunct="1">
              <a:lnSpc>
                <a:spcPct val="125000"/>
              </a:lnSpc>
              <a:spcBef>
                <a:spcPts val="300"/>
              </a:spcBef>
              <a:spcAft>
                <a:spcPts val="0"/>
              </a:spcAft>
              <a:defRPr/>
            </a:pPr>
            <a:r>
              <a:rPr lang="zh-CN" altLang="en-US" sz="2000" b="1" kern="0" dirty="0">
                <a:solidFill>
                  <a:srgbClr val="000000"/>
                </a:solidFill>
              </a:rPr>
              <a:t>②利用阶跃函数表示。</a:t>
            </a:r>
            <a:r>
              <a:rPr lang="en-US" altLang="zh-CN" sz="2000" b="1" i="1" kern="0" dirty="0">
                <a:solidFill>
                  <a:srgbClr val="000000"/>
                </a:solidFill>
              </a:rPr>
              <a:t> </a:t>
            </a:r>
            <a:r>
              <a:rPr lang="zh-CN" altLang="en-US" sz="2000" b="1" kern="0" dirty="0">
                <a:solidFill>
                  <a:srgbClr val="000000"/>
                </a:solidFill>
              </a:rPr>
              <a:t>设电路在</a:t>
            </a:r>
            <a:r>
              <a:rPr lang="en-US" altLang="zh-CN" sz="2000" b="1" i="1" kern="0" dirty="0">
                <a:solidFill>
                  <a:srgbClr val="000000"/>
                </a:solidFill>
              </a:rPr>
              <a:t>t</a:t>
            </a:r>
            <a:r>
              <a:rPr lang="zh-CN" altLang="en-US" sz="2000" b="1" kern="0" dirty="0">
                <a:solidFill>
                  <a:srgbClr val="000000"/>
                </a:solidFill>
              </a:rPr>
              <a:t>＝</a:t>
            </a:r>
            <a:r>
              <a:rPr lang="en-US" altLang="zh-CN" sz="2000" b="1" kern="0" dirty="0">
                <a:solidFill>
                  <a:srgbClr val="000000"/>
                </a:solidFill>
              </a:rPr>
              <a:t>0</a:t>
            </a:r>
            <a:r>
              <a:rPr lang="zh-CN" altLang="en-US" sz="2000" b="1" kern="0" dirty="0">
                <a:solidFill>
                  <a:srgbClr val="000000"/>
                </a:solidFill>
              </a:rPr>
              <a:t>时换路</a:t>
            </a:r>
            <a:r>
              <a:rPr lang="en-US" altLang="zh-CN" sz="2000" b="1" kern="0" dirty="0">
                <a:solidFill>
                  <a:srgbClr val="000000"/>
                </a:solidFill>
              </a:rPr>
              <a:t>(</a:t>
            </a:r>
            <a:r>
              <a:rPr lang="zh-CN" altLang="en-US" sz="2000" b="1" kern="0" dirty="0">
                <a:solidFill>
                  <a:srgbClr val="000000"/>
                </a:solidFill>
              </a:rPr>
              <a:t>大多数题目情境都如此</a:t>
            </a:r>
            <a:r>
              <a:rPr lang="en-US" altLang="zh-CN" sz="2000" b="1" kern="0" dirty="0">
                <a:solidFill>
                  <a:srgbClr val="000000"/>
                </a:solidFill>
              </a:rPr>
              <a:t>)</a:t>
            </a:r>
            <a:r>
              <a:rPr lang="zh-CN" altLang="en-US" sz="2000" b="1" kern="0" dirty="0">
                <a:solidFill>
                  <a:srgbClr val="000000"/>
                </a:solidFill>
              </a:rPr>
              <a:t>，则将</a:t>
            </a:r>
            <a:r>
              <a:rPr lang="en-US" altLang="zh-CN" sz="2000" b="1" i="1" kern="0" dirty="0">
                <a:solidFill>
                  <a:srgbClr val="000000"/>
                </a:solidFill>
              </a:rPr>
              <a:t>t</a:t>
            </a:r>
            <a:r>
              <a:rPr lang="zh-CN" altLang="en-US" sz="2000" b="1" kern="0" dirty="0">
                <a:solidFill>
                  <a:srgbClr val="000000"/>
                </a:solidFill>
              </a:rPr>
              <a:t>＜</a:t>
            </a:r>
            <a:r>
              <a:rPr lang="en-US" altLang="zh-CN" sz="2000" b="1" kern="0" dirty="0">
                <a:solidFill>
                  <a:srgbClr val="000000"/>
                </a:solidFill>
              </a:rPr>
              <a:t>0</a:t>
            </a:r>
            <a:r>
              <a:rPr lang="zh-CN" altLang="en-US" sz="2000" b="1" kern="0" dirty="0">
                <a:solidFill>
                  <a:srgbClr val="000000"/>
                </a:solidFill>
              </a:rPr>
              <a:t>时的表达式乘上</a:t>
            </a:r>
            <a:r>
              <a:rPr lang="en-US" altLang="zh-CN" sz="2000" b="1" i="1" kern="0" dirty="0">
                <a:solidFill>
                  <a:srgbClr val="000000"/>
                </a:solidFill>
              </a:rPr>
              <a:t>ε</a:t>
            </a:r>
            <a:r>
              <a:rPr lang="en-US" altLang="zh-CN" sz="2000" b="1" kern="0" dirty="0">
                <a:solidFill>
                  <a:srgbClr val="000000"/>
                </a:solidFill>
              </a:rPr>
              <a:t>(</a:t>
            </a:r>
            <a:r>
              <a:rPr lang="zh-CN" altLang="en-US" sz="2000" b="1" kern="0" dirty="0">
                <a:solidFill>
                  <a:srgbClr val="000000"/>
                </a:solidFill>
              </a:rPr>
              <a:t>－</a:t>
            </a:r>
            <a:r>
              <a:rPr lang="en-US" altLang="zh-CN" sz="2000" b="1" i="1" kern="0" dirty="0">
                <a:solidFill>
                  <a:srgbClr val="000000"/>
                </a:solidFill>
              </a:rPr>
              <a:t>t</a:t>
            </a:r>
            <a:r>
              <a:rPr lang="en-US" altLang="zh-CN" sz="2000" b="1" kern="0" dirty="0">
                <a:solidFill>
                  <a:srgbClr val="000000"/>
                </a:solidFill>
              </a:rPr>
              <a:t>)</a:t>
            </a:r>
            <a:r>
              <a:rPr lang="zh-CN" altLang="en-US" sz="2000" b="1" kern="0" dirty="0">
                <a:solidFill>
                  <a:srgbClr val="000000"/>
                </a:solidFill>
              </a:rPr>
              <a:t>，</a:t>
            </a:r>
            <a:r>
              <a:rPr lang="en-US" altLang="zh-CN" sz="2000" b="1" i="1" kern="0" dirty="0">
                <a:solidFill>
                  <a:srgbClr val="000000"/>
                </a:solidFill>
              </a:rPr>
              <a:t> t</a:t>
            </a:r>
            <a:r>
              <a:rPr lang="zh-CN" altLang="en-US" sz="2000" b="1" kern="0" dirty="0">
                <a:solidFill>
                  <a:srgbClr val="000000"/>
                </a:solidFill>
              </a:rPr>
              <a:t>＞</a:t>
            </a:r>
            <a:r>
              <a:rPr lang="en-US" altLang="zh-CN" sz="2000" b="1" kern="0" dirty="0">
                <a:solidFill>
                  <a:srgbClr val="000000"/>
                </a:solidFill>
              </a:rPr>
              <a:t>0(</a:t>
            </a:r>
            <a:r>
              <a:rPr lang="en-US" altLang="zh-CN" sz="2000" b="1" i="1" kern="0" dirty="0">
                <a:solidFill>
                  <a:srgbClr val="000000"/>
                </a:solidFill>
              </a:rPr>
              <a:t>t</a:t>
            </a:r>
            <a:r>
              <a:rPr lang="zh-CN" altLang="en-US" sz="2000" b="1" kern="0" dirty="0">
                <a:solidFill>
                  <a:srgbClr val="000000"/>
                </a:solidFill>
                <a:latin typeface="宋体" panose="02010600030101010101" pitchFamily="2" charset="-122"/>
              </a:rPr>
              <a:t>≥</a:t>
            </a:r>
            <a:r>
              <a:rPr lang="en-US" altLang="zh-CN" sz="2000" b="1" kern="0" dirty="0">
                <a:solidFill>
                  <a:srgbClr val="000000"/>
                </a:solidFill>
              </a:rPr>
              <a:t>0)</a:t>
            </a:r>
            <a:r>
              <a:rPr lang="zh-CN" altLang="en-US" sz="2000" b="1" kern="0" dirty="0">
                <a:solidFill>
                  <a:srgbClr val="000000"/>
                </a:solidFill>
              </a:rPr>
              <a:t>时的表达式乘上</a:t>
            </a:r>
            <a:r>
              <a:rPr lang="en-US" altLang="zh-CN" sz="2000" b="1" i="1" kern="0" dirty="0">
                <a:solidFill>
                  <a:srgbClr val="000000"/>
                </a:solidFill>
              </a:rPr>
              <a:t>ε</a:t>
            </a:r>
            <a:r>
              <a:rPr lang="en-US" altLang="zh-CN" sz="2000" b="1" kern="0" dirty="0">
                <a:solidFill>
                  <a:srgbClr val="000000"/>
                </a:solidFill>
              </a:rPr>
              <a:t>(</a:t>
            </a:r>
            <a:r>
              <a:rPr lang="en-US" altLang="zh-CN" sz="2000" b="1" i="1" kern="0" dirty="0">
                <a:solidFill>
                  <a:srgbClr val="000000"/>
                </a:solidFill>
              </a:rPr>
              <a:t>t</a:t>
            </a:r>
            <a:r>
              <a:rPr lang="en-US" altLang="zh-CN" sz="2000" b="1" kern="0" dirty="0">
                <a:solidFill>
                  <a:srgbClr val="000000"/>
                </a:solidFill>
              </a:rPr>
              <a:t>)</a:t>
            </a:r>
            <a:r>
              <a:rPr lang="zh-CN" altLang="en-US" sz="2000" b="1" kern="0" dirty="0">
                <a:solidFill>
                  <a:srgbClr val="000000"/>
                </a:solidFill>
              </a:rPr>
              <a:t>，再将两部分表达式合并起来即可。如书本</a:t>
            </a:r>
            <a:r>
              <a:rPr lang="en-US" altLang="zh-CN" sz="2000" b="1" kern="0" dirty="0">
                <a:solidFill>
                  <a:srgbClr val="000000"/>
                </a:solidFill>
              </a:rPr>
              <a:t>P217</a:t>
            </a:r>
            <a:r>
              <a:rPr lang="zh-CN" altLang="en-US" sz="2000" b="1" kern="0" dirty="0">
                <a:solidFill>
                  <a:srgbClr val="000000"/>
                </a:solidFill>
              </a:rPr>
              <a:t>例</a:t>
            </a:r>
            <a:r>
              <a:rPr lang="en-US" altLang="zh-CN" sz="2000" b="1" kern="0" dirty="0">
                <a:solidFill>
                  <a:srgbClr val="000000"/>
                </a:solidFill>
              </a:rPr>
              <a:t>8.4</a:t>
            </a:r>
            <a:r>
              <a:rPr lang="zh-CN" altLang="en-US" sz="2000" b="1" kern="0" dirty="0">
                <a:solidFill>
                  <a:srgbClr val="000000"/>
                </a:solidFill>
              </a:rPr>
              <a:t>，求出</a:t>
            </a:r>
            <a:r>
              <a:rPr lang="en-US" altLang="zh-CN" sz="2000" b="1" i="1" kern="0" dirty="0">
                <a:solidFill>
                  <a:srgbClr val="000000"/>
                </a:solidFill>
              </a:rPr>
              <a:t>t</a:t>
            </a:r>
            <a:r>
              <a:rPr lang="zh-CN" altLang="en-US" sz="2000" b="1" kern="0" dirty="0">
                <a:solidFill>
                  <a:srgbClr val="000000"/>
                </a:solidFill>
                <a:latin typeface="宋体" panose="02010600030101010101" pitchFamily="2" charset="-122"/>
              </a:rPr>
              <a:t>≥</a:t>
            </a:r>
            <a:r>
              <a:rPr lang="en-US" altLang="zh-CN" sz="2000" b="1" kern="0" dirty="0">
                <a:solidFill>
                  <a:srgbClr val="000000"/>
                </a:solidFill>
              </a:rPr>
              <a:t>0</a:t>
            </a:r>
            <a:r>
              <a:rPr lang="zh-CN" altLang="en-US" sz="2000" b="1" kern="0" dirty="0">
                <a:solidFill>
                  <a:srgbClr val="000000"/>
                </a:solidFill>
              </a:rPr>
              <a:t>时的电容电压全响应为</a:t>
            </a:r>
            <a:r>
              <a:rPr lang="en-US" altLang="zh-CN" sz="2000" b="1" kern="0" dirty="0">
                <a:solidFill>
                  <a:srgbClr val="000000"/>
                </a:solidFill>
              </a:rPr>
              <a:t>4</a:t>
            </a:r>
            <a:r>
              <a:rPr lang="zh-CN" altLang="en-US" sz="2000" b="1" kern="0" dirty="0">
                <a:solidFill>
                  <a:srgbClr val="000000"/>
                </a:solidFill>
              </a:rPr>
              <a:t>－</a:t>
            </a:r>
            <a:r>
              <a:rPr lang="en-US" altLang="zh-CN" sz="2000" b="1" kern="0" dirty="0">
                <a:solidFill>
                  <a:srgbClr val="000000"/>
                </a:solidFill>
              </a:rPr>
              <a:t>e</a:t>
            </a:r>
            <a:r>
              <a:rPr lang="zh-CN" altLang="en-US" sz="2000" b="1" kern="0" baseline="30000" dirty="0">
                <a:solidFill>
                  <a:srgbClr val="000000"/>
                </a:solidFill>
              </a:rPr>
              <a:t>－</a:t>
            </a:r>
            <a:r>
              <a:rPr lang="en-US" altLang="zh-CN" sz="2000" b="1" kern="0" baseline="30000" dirty="0">
                <a:solidFill>
                  <a:srgbClr val="000000"/>
                </a:solidFill>
              </a:rPr>
              <a:t>5</a:t>
            </a:r>
            <a:r>
              <a:rPr lang="en-US" altLang="zh-CN" sz="2000" b="1" i="1" kern="0" baseline="30000" dirty="0">
                <a:solidFill>
                  <a:srgbClr val="000000"/>
                </a:solidFill>
              </a:rPr>
              <a:t>t</a:t>
            </a:r>
            <a:r>
              <a:rPr lang="zh-CN" altLang="en-US" sz="2000" b="1" kern="0" dirty="0">
                <a:solidFill>
                  <a:srgbClr val="000000"/>
                </a:solidFill>
              </a:rPr>
              <a:t>，</a:t>
            </a:r>
            <a:r>
              <a:rPr lang="en-US" altLang="zh-CN" sz="2000" b="1" i="1" kern="0" dirty="0">
                <a:solidFill>
                  <a:srgbClr val="000000"/>
                </a:solidFill>
              </a:rPr>
              <a:t> t</a:t>
            </a:r>
            <a:r>
              <a:rPr lang="zh-CN" altLang="en-US" sz="2000" b="1" kern="0" dirty="0">
                <a:solidFill>
                  <a:srgbClr val="000000"/>
                </a:solidFill>
              </a:rPr>
              <a:t>＜</a:t>
            </a:r>
            <a:r>
              <a:rPr lang="en-US" altLang="zh-CN" sz="2000" b="1" kern="0" dirty="0">
                <a:solidFill>
                  <a:srgbClr val="000000"/>
                </a:solidFill>
              </a:rPr>
              <a:t>0</a:t>
            </a:r>
            <a:r>
              <a:rPr lang="zh-CN" altLang="en-US" sz="2000" b="1" kern="0" dirty="0">
                <a:solidFill>
                  <a:srgbClr val="000000"/>
                </a:solidFill>
              </a:rPr>
              <a:t>时的电容电压为恒定值</a:t>
            </a:r>
            <a:r>
              <a:rPr lang="en-US" altLang="zh-CN" sz="2000" b="1" kern="0" dirty="0">
                <a:solidFill>
                  <a:srgbClr val="000000"/>
                </a:solidFill>
              </a:rPr>
              <a:t>3V</a:t>
            </a:r>
            <a:r>
              <a:rPr lang="zh-CN" altLang="en-US" sz="2000" b="1" kern="0" dirty="0">
                <a:solidFill>
                  <a:srgbClr val="000000"/>
                </a:solidFill>
              </a:rPr>
              <a:t>，则－</a:t>
            </a:r>
            <a:r>
              <a:rPr lang="zh-CN" altLang="en-US" sz="2000" b="1" kern="0" dirty="0">
                <a:solidFill>
                  <a:srgbClr val="000000"/>
                </a:solidFill>
                <a:latin typeface="宋体" panose="02010600030101010101" pitchFamily="2" charset="-122"/>
              </a:rPr>
              <a:t>∞</a:t>
            </a:r>
            <a:r>
              <a:rPr lang="zh-CN" altLang="en-US" sz="2000" b="1" kern="0" dirty="0">
                <a:solidFill>
                  <a:srgbClr val="000000"/>
                </a:solidFill>
              </a:rPr>
              <a:t>＜</a:t>
            </a:r>
            <a:r>
              <a:rPr lang="en-US" altLang="zh-CN" sz="2000" b="1" i="1" kern="0" dirty="0">
                <a:solidFill>
                  <a:srgbClr val="000000"/>
                </a:solidFill>
              </a:rPr>
              <a:t>t</a:t>
            </a:r>
            <a:r>
              <a:rPr lang="zh-CN" altLang="en-US" sz="2000" b="1" kern="0" dirty="0">
                <a:solidFill>
                  <a:srgbClr val="000000"/>
                </a:solidFill>
              </a:rPr>
              <a:t>＜＋</a:t>
            </a:r>
            <a:r>
              <a:rPr lang="zh-CN" altLang="en-US" sz="2000" b="1" kern="0" dirty="0">
                <a:solidFill>
                  <a:srgbClr val="000000"/>
                </a:solidFill>
                <a:latin typeface="宋体" panose="02010600030101010101" pitchFamily="2" charset="-122"/>
              </a:rPr>
              <a:t>∞</a:t>
            </a:r>
            <a:r>
              <a:rPr lang="en-US" altLang="zh-CN" sz="2000" b="1" kern="0" dirty="0">
                <a:solidFill>
                  <a:srgbClr val="000000"/>
                </a:solidFill>
              </a:rPr>
              <a:t>(</a:t>
            </a:r>
            <a:r>
              <a:rPr lang="zh-CN" altLang="en-US" sz="2000" b="1" kern="0" dirty="0">
                <a:solidFill>
                  <a:srgbClr val="000000"/>
                </a:solidFill>
              </a:rPr>
              <a:t>全时域</a:t>
            </a:r>
            <a:r>
              <a:rPr lang="en-US" altLang="zh-CN" sz="2000" b="1" kern="0" dirty="0">
                <a:solidFill>
                  <a:srgbClr val="000000"/>
                </a:solidFill>
              </a:rPr>
              <a:t>)</a:t>
            </a:r>
            <a:r>
              <a:rPr lang="zh-CN" altLang="en-US" sz="2000" b="1" kern="0" dirty="0">
                <a:solidFill>
                  <a:srgbClr val="000000"/>
                </a:solidFill>
              </a:rPr>
              <a:t>上电容电压的表达式就可以写为</a:t>
            </a:r>
            <a:r>
              <a:rPr lang="en-US" altLang="zh-CN" sz="2000" b="1" kern="0" dirty="0">
                <a:solidFill>
                  <a:srgbClr val="000000"/>
                </a:solidFill>
              </a:rPr>
              <a:t>[3</a:t>
            </a:r>
            <a:r>
              <a:rPr lang="en-US" altLang="zh-CN" sz="2000" b="1" i="1" kern="0" dirty="0">
                <a:solidFill>
                  <a:srgbClr val="000000"/>
                </a:solidFill>
              </a:rPr>
              <a:t> ε</a:t>
            </a:r>
            <a:r>
              <a:rPr lang="en-US" altLang="zh-CN" sz="2000" b="1" kern="0" dirty="0">
                <a:solidFill>
                  <a:srgbClr val="000000"/>
                </a:solidFill>
              </a:rPr>
              <a:t>(</a:t>
            </a:r>
            <a:r>
              <a:rPr lang="zh-CN" altLang="en-US" sz="2000" b="1" kern="0" dirty="0">
                <a:solidFill>
                  <a:srgbClr val="000000"/>
                </a:solidFill>
              </a:rPr>
              <a:t>－</a:t>
            </a:r>
            <a:r>
              <a:rPr lang="en-US" altLang="zh-CN" sz="2000" b="1" i="1" kern="0" dirty="0">
                <a:solidFill>
                  <a:srgbClr val="000000"/>
                </a:solidFill>
              </a:rPr>
              <a:t>t</a:t>
            </a:r>
            <a:r>
              <a:rPr lang="en-US" altLang="zh-CN" sz="2000" b="1" kern="0" dirty="0">
                <a:solidFill>
                  <a:srgbClr val="000000"/>
                </a:solidFill>
              </a:rPr>
              <a:t>) </a:t>
            </a:r>
            <a:r>
              <a:rPr lang="zh-CN" altLang="en-US" sz="2000" b="1" kern="0" dirty="0">
                <a:solidFill>
                  <a:srgbClr val="000000"/>
                </a:solidFill>
              </a:rPr>
              <a:t>＋</a:t>
            </a:r>
            <a:r>
              <a:rPr lang="en-US" altLang="zh-CN" sz="2000" b="1" kern="0" dirty="0">
                <a:solidFill>
                  <a:srgbClr val="000000"/>
                </a:solidFill>
              </a:rPr>
              <a:t>(4</a:t>
            </a:r>
            <a:r>
              <a:rPr lang="zh-CN" altLang="en-US" sz="2000" b="1" kern="0" dirty="0">
                <a:solidFill>
                  <a:srgbClr val="000000"/>
                </a:solidFill>
              </a:rPr>
              <a:t>－</a:t>
            </a:r>
            <a:r>
              <a:rPr lang="en-US" altLang="zh-CN" sz="2000" b="1" kern="0" dirty="0">
                <a:solidFill>
                  <a:srgbClr val="000000"/>
                </a:solidFill>
              </a:rPr>
              <a:t>e</a:t>
            </a:r>
            <a:r>
              <a:rPr lang="zh-CN" altLang="en-US" sz="2000" b="1" kern="0" baseline="30000" dirty="0">
                <a:solidFill>
                  <a:srgbClr val="000000"/>
                </a:solidFill>
              </a:rPr>
              <a:t>－</a:t>
            </a:r>
            <a:r>
              <a:rPr lang="en-US" altLang="zh-CN" sz="2000" b="1" kern="0" baseline="30000" dirty="0">
                <a:solidFill>
                  <a:srgbClr val="000000"/>
                </a:solidFill>
              </a:rPr>
              <a:t>5</a:t>
            </a:r>
            <a:r>
              <a:rPr lang="en-US" altLang="zh-CN" sz="2000" b="1" i="1" kern="0" baseline="30000" dirty="0">
                <a:solidFill>
                  <a:srgbClr val="000000"/>
                </a:solidFill>
              </a:rPr>
              <a:t>t</a:t>
            </a:r>
            <a:r>
              <a:rPr lang="en-US" altLang="zh-CN" sz="2000" b="1" kern="0" dirty="0">
                <a:solidFill>
                  <a:srgbClr val="000000"/>
                </a:solidFill>
              </a:rPr>
              <a:t>)</a:t>
            </a:r>
            <a:r>
              <a:rPr lang="en-US" altLang="zh-CN" sz="2000" b="1" i="1" kern="0" dirty="0">
                <a:solidFill>
                  <a:srgbClr val="000000"/>
                </a:solidFill>
              </a:rPr>
              <a:t> ε</a:t>
            </a:r>
            <a:r>
              <a:rPr lang="en-US" altLang="zh-CN" sz="2000" b="1" kern="0" dirty="0">
                <a:solidFill>
                  <a:srgbClr val="000000"/>
                </a:solidFill>
              </a:rPr>
              <a:t>(</a:t>
            </a:r>
            <a:r>
              <a:rPr lang="en-US" altLang="zh-CN" sz="2000" b="1" i="1" kern="0" dirty="0">
                <a:solidFill>
                  <a:srgbClr val="000000"/>
                </a:solidFill>
              </a:rPr>
              <a:t>t</a:t>
            </a:r>
            <a:r>
              <a:rPr lang="en-US" altLang="zh-CN" sz="2000" b="1" kern="0" dirty="0">
                <a:solidFill>
                  <a:srgbClr val="000000"/>
                </a:solidFill>
              </a:rPr>
              <a:t>) ]V. </a:t>
            </a:r>
            <a:r>
              <a:rPr lang="zh-CN" altLang="en-US" sz="2000" b="1" kern="0" dirty="0">
                <a:solidFill>
                  <a:srgbClr val="000000"/>
                </a:solidFill>
              </a:rPr>
              <a:t>在需要对式子求导得到全时域上的结果或式子存在不连续点时，</a:t>
            </a:r>
            <a:r>
              <a:rPr lang="zh-CN" altLang="en-US" sz="2000" b="1" u="sng" kern="0" dirty="0">
                <a:solidFill>
                  <a:srgbClr val="000000"/>
                </a:solidFill>
              </a:rPr>
              <a:t>只能写成第二种形式</a:t>
            </a:r>
            <a:r>
              <a:rPr lang="en-US" altLang="zh-CN" sz="2000" b="1" u="sng" kern="0" dirty="0">
                <a:solidFill>
                  <a:srgbClr val="000000"/>
                </a:solidFill>
              </a:rPr>
              <a:t>【</a:t>
            </a:r>
            <a:r>
              <a:rPr lang="zh-CN" altLang="en-US" sz="2000" b="1" u="sng" kern="0" dirty="0">
                <a:solidFill>
                  <a:srgbClr val="000000"/>
                </a:solidFill>
              </a:rPr>
              <a:t>如</a:t>
            </a:r>
            <a:r>
              <a:rPr lang="en-US" altLang="zh-CN" sz="2000" b="1" u="sng" kern="0" dirty="0">
                <a:solidFill>
                  <a:srgbClr val="000000"/>
                </a:solidFill>
              </a:rPr>
              <a:t>P217 </a:t>
            </a:r>
            <a:r>
              <a:rPr lang="zh-CN" altLang="en-US" sz="2000" b="1" u="sng" kern="0" dirty="0">
                <a:solidFill>
                  <a:srgbClr val="000000"/>
                </a:solidFill>
              </a:rPr>
              <a:t>例</a:t>
            </a:r>
            <a:r>
              <a:rPr lang="en-US" altLang="zh-CN" sz="2000" b="1" u="sng" kern="0" dirty="0">
                <a:solidFill>
                  <a:srgbClr val="000000"/>
                </a:solidFill>
              </a:rPr>
              <a:t>8.4】</a:t>
            </a:r>
            <a:r>
              <a:rPr lang="zh-CN" altLang="en-US" sz="2000" b="1" kern="0" dirty="0">
                <a:solidFill>
                  <a:srgbClr val="000000"/>
                </a:solidFill>
              </a:rPr>
              <a:t>。</a:t>
            </a:r>
            <a:endParaRPr lang="zh-CN" altLang="en-US" sz="2000" b="1" i="1" kern="0" dirty="0">
              <a:solidFill>
                <a:srgbClr val="000000"/>
              </a:solidFill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EB3347B-79A4-25BF-5FE0-B93C6A08873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6FF182B-870A-4FE8-A470-49D8A1ADC9E9}" type="slidenum">
              <a:rPr lang="en-US" altLang="zh-CN" smtClean="0"/>
              <a:pPr/>
              <a:t>18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313014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FBE3C5-C282-1D93-8BA1-94FE893B4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8686800" cy="533400"/>
          </a:xfrm>
        </p:spPr>
        <p:txBody>
          <a:bodyPr/>
          <a:lstStyle/>
          <a:p>
            <a:r>
              <a:rPr lang="en-US" altLang="zh-CN" dirty="0">
                <a:solidFill>
                  <a:srgbClr val="000000"/>
                </a:solidFill>
              </a:rPr>
              <a:t>8.1-8.4 </a:t>
            </a:r>
            <a:r>
              <a:rPr lang="zh-CN" altLang="en-US" dirty="0">
                <a:solidFill>
                  <a:srgbClr val="000000"/>
                </a:solidFill>
              </a:rPr>
              <a:t>例</a:t>
            </a:r>
            <a:r>
              <a:rPr lang="en-US" altLang="zh-CN" dirty="0">
                <a:solidFill>
                  <a:srgbClr val="000000"/>
                </a:solidFill>
              </a:rPr>
              <a:t>1</a:t>
            </a:r>
            <a:endParaRPr lang="zh-CN" altLang="en-US" sz="30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8C9ECC9-E6F9-7DAC-4B57-47B1496319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996" y="1184751"/>
            <a:ext cx="8640008" cy="33952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5DE5367-32E4-B369-3CB1-3A0FE6FCA1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682152"/>
            <a:ext cx="2900921" cy="1678831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4B2D8340-F27B-9125-C0A6-160A79439344}"/>
              </a:ext>
            </a:extLst>
          </p:cNvPr>
          <p:cNvSpPr txBox="1"/>
          <p:nvPr/>
        </p:nvSpPr>
        <p:spPr>
          <a:xfrm>
            <a:off x="2037362" y="4001325"/>
            <a:ext cx="527447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请先独立完成后，再翻到次页查看答案！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8CDD364-D748-87E0-6468-468645789D71}"/>
              </a:ext>
            </a:extLst>
          </p:cNvPr>
          <p:cNvSpPr txBox="1"/>
          <p:nvPr/>
        </p:nvSpPr>
        <p:spPr>
          <a:xfrm>
            <a:off x="3855272" y="1697203"/>
            <a:ext cx="4831528" cy="494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zh-CN" altLang="en-US" sz="2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直流电源作用下的一阶电路，三要素法</a:t>
            </a:r>
            <a:r>
              <a:rPr lang="en-US" altLang="zh-CN" sz="2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D5BC44D-1E4D-8CEC-FC6F-648872E2AE71}"/>
              </a:ext>
            </a:extLst>
          </p:cNvPr>
          <p:cNvSpPr txBox="1"/>
          <p:nvPr/>
        </p:nvSpPr>
        <p:spPr>
          <a:xfrm>
            <a:off x="457199" y="4666560"/>
            <a:ext cx="8434804" cy="19754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注：此处列举了</a:t>
            </a:r>
            <a:r>
              <a:rPr lang="en-US" altLang="zh-CN" sz="2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7</a:t>
            </a:r>
            <a:r>
              <a:rPr lang="zh-CN" altLang="en-US" sz="2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道例题，这些题所代表的题型考试中都经常出现，请大家仔细分析、订正，并把课本习题中的同类型题归类整理、重新训练。另外还有一些比较少出现的题型未被收录，可参看课本习题自行整理（如</a:t>
            </a:r>
            <a:r>
              <a:rPr lang="en-US" altLang="zh-CN" sz="2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8.15</a:t>
            </a:r>
            <a:r>
              <a:rPr lang="zh-CN" altLang="en-US" sz="2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r>
              <a:rPr lang="en-US" altLang="zh-CN" sz="2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8.23</a:t>
            </a:r>
            <a:r>
              <a:rPr lang="zh-CN" altLang="en-US" sz="2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抽象电路的暂态分析；</a:t>
            </a:r>
            <a:r>
              <a:rPr lang="en-US" altLang="zh-CN" sz="2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8.16</a:t>
            </a:r>
            <a:r>
              <a:rPr lang="zh-CN" altLang="en-US" sz="2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r>
              <a:rPr lang="en-US" altLang="zh-CN" sz="2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8.17 </a:t>
            </a:r>
            <a:r>
              <a:rPr lang="zh-CN" altLang="en-US" sz="2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激励不是直流或正弦情形下的处理）。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30F3A72-603B-CA86-048E-B39B219E823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6FF182B-870A-4FE8-A470-49D8A1ADC9E9}" type="slidenum">
              <a:rPr lang="en-US" altLang="zh-CN" smtClean="0"/>
              <a:pPr/>
              <a:t>19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722780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FBE3C5-C282-1D93-8BA1-94FE893B4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本讲主要内容</a:t>
            </a: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71539604-76EB-BD36-5FEF-3EA748FA48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2024710"/>
              </p:ext>
            </p:extLst>
          </p:nvPr>
        </p:nvGraphicFramePr>
        <p:xfrm>
          <a:off x="859770" y="1129314"/>
          <a:ext cx="6876000" cy="36000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12000">
                  <a:extLst>
                    <a:ext uri="{9D8B030D-6E8A-4147-A177-3AD203B41FA5}">
                      <a16:colId xmlns:a16="http://schemas.microsoft.com/office/drawing/2014/main" val="3850022362"/>
                    </a:ext>
                  </a:extLst>
                </a:gridCol>
                <a:gridCol w="1764000">
                  <a:extLst>
                    <a:ext uri="{9D8B030D-6E8A-4147-A177-3AD203B41FA5}">
                      <a16:colId xmlns:a16="http://schemas.microsoft.com/office/drawing/2014/main" val="30400750"/>
                    </a:ext>
                  </a:extLst>
                </a:gridCol>
              </a:tblGrid>
              <a:tr h="397596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sz="1800" b="1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ppt</a:t>
                      </a:r>
                      <a:r>
                        <a:rPr lang="zh-CN" sz="1800" b="1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目录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zh-CN" altLang="en-US" sz="1800" b="1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对应</a:t>
                      </a:r>
                      <a:r>
                        <a:rPr lang="zh-CN" sz="1800" b="1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教材章节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71510470"/>
                  </a:ext>
                </a:extLst>
              </a:tr>
              <a:tr h="397596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altLang="zh-CN" sz="1800" b="1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8 </a:t>
                      </a:r>
                      <a:r>
                        <a:rPr lang="zh-CN" altLang="en-US" sz="1800" b="1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线性动态电路暂态过程的时域分析</a:t>
                      </a:r>
                      <a:endParaRPr lang="zh-CN" sz="18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zh-CN" sz="1800" b="1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第</a:t>
                      </a:r>
                      <a:r>
                        <a:rPr lang="en-US" altLang="zh-CN" sz="1800" b="1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8</a:t>
                      </a:r>
                      <a:r>
                        <a:rPr lang="zh-CN" sz="1800" b="1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章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62211792"/>
                  </a:ext>
                </a:extLst>
              </a:tr>
              <a:tr h="400687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altLang="zh-CN" sz="1800" b="1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8.1 </a:t>
                      </a:r>
                      <a:r>
                        <a:rPr lang="zh-CN" altLang="en-US" sz="1800" b="1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线性动态电路暂态过程的基本概念</a:t>
                      </a:r>
                      <a:endParaRPr lang="zh-CN" sz="18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altLang="zh-CN" sz="1800" b="1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8.1</a:t>
                      </a:r>
                      <a:endParaRPr lang="zh-CN" sz="18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72854588"/>
                  </a:ext>
                </a:extLst>
              </a:tr>
              <a:tr h="400687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altLang="zh-CN" sz="1800" b="1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8.2 </a:t>
                      </a:r>
                      <a:r>
                        <a:rPr lang="zh-CN" altLang="en-US" sz="1800" b="1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电路量初值的求解</a:t>
                      </a:r>
                      <a:endParaRPr lang="zh-CN" sz="18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altLang="zh-CN" sz="1800" b="1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8.2</a:t>
                      </a:r>
                      <a:endParaRPr lang="zh-CN" sz="18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19722180"/>
                  </a:ext>
                </a:extLst>
              </a:tr>
              <a:tr h="400687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altLang="zh-CN" sz="1800" b="1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8.3 </a:t>
                      </a:r>
                      <a:r>
                        <a:rPr lang="zh-CN" altLang="en-US" sz="1800" b="1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求解一阶电路暂态过程的三要素法</a:t>
                      </a:r>
                      <a:endParaRPr lang="zh-CN" sz="18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altLang="zh-CN" sz="1800" b="1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8.9</a:t>
                      </a:r>
                      <a:endParaRPr lang="zh-CN" sz="18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00855497"/>
                  </a:ext>
                </a:extLst>
              </a:tr>
              <a:tr h="400687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1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8.4 </a:t>
                      </a:r>
                      <a:r>
                        <a:rPr lang="zh-CN" altLang="en-US" sz="1800" b="1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一阶电路的零输入响应、零状态响应和全响应</a:t>
                      </a:r>
                      <a:endParaRPr lang="zh-CN" altLang="zh-CN" sz="18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altLang="zh-CN" sz="1800" b="1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8.3-8.8</a:t>
                      </a:r>
                      <a:endParaRPr lang="zh-CN" sz="18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39358069"/>
                  </a:ext>
                </a:extLst>
              </a:tr>
              <a:tr h="400687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altLang="zh-CN" sz="1800" b="1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8.5 </a:t>
                      </a:r>
                      <a:r>
                        <a:rPr lang="zh-CN" altLang="en-US" sz="1800" b="1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卷积积分法</a:t>
                      </a:r>
                      <a:endParaRPr lang="zh-CN" sz="18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altLang="zh-CN" sz="1800" b="1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8.10</a:t>
                      </a:r>
                      <a:endParaRPr lang="zh-CN" sz="18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57393370"/>
                  </a:ext>
                </a:extLst>
              </a:tr>
              <a:tr h="400687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altLang="zh-CN" sz="1800" b="1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8.6 </a:t>
                      </a:r>
                      <a:r>
                        <a:rPr lang="zh-CN" altLang="en-US" sz="1800" b="1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二阶电路的暂态过程</a:t>
                      </a:r>
                      <a:endParaRPr lang="zh-CN" sz="18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altLang="zh-CN" sz="1800" b="1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8.11</a:t>
                      </a:r>
                      <a:endParaRPr lang="zh-CN" sz="18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78774498"/>
                  </a:ext>
                </a:extLst>
              </a:tr>
              <a:tr h="400687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altLang="zh-CN" sz="1800" b="1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8.7 </a:t>
                      </a:r>
                      <a:r>
                        <a:rPr lang="zh-CN" altLang="en-US" sz="1800" b="1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状态变量分析法</a:t>
                      </a:r>
                      <a:endParaRPr lang="zh-CN" sz="18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altLang="zh-CN" sz="1800" b="1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8.12</a:t>
                      </a:r>
                      <a:endParaRPr lang="zh-CN" sz="18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55555827"/>
                  </a:ext>
                </a:extLst>
              </a:tr>
            </a:tbl>
          </a:graphicData>
        </a:graphic>
      </p:graphicFrame>
      <p:sp>
        <p:nvSpPr>
          <p:cNvPr id="5" name="Text Box 203">
            <a:extLst>
              <a:ext uri="{FF2B5EF4-FFF2-40B4-BE49-F238E27FC236}">
                <a16:creationId xmlns:a16="http://schemas.microsoft.com/office/drawing/2014/main" id="{0B04749F-257C-2ED3-CCBF-3ABD2D7D87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4868029"/>
            <a:ext cx="8229600" cy="1815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FF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eaLnBrk="1"/>
            <a:r>
              <a:rPr kumimoji="1" lang="zh-CN" altLang="en-US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要学好本部分，主要是要把握好本章的“新”内容和之前的分析方法的配合。如：确定电路量初始值中的分压公式、分流公式、</a:t>
            </a:r>
            <a:r>
              <a:rPr kumimoji="1"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KVL/KCL</a:t>
            </a:r>
            <a:r>
              <a:rPr kumimoji="1" lang="zh-CN" altLang="en-US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，求时间常数中的戴维南等效，正弦电源作用下的一阶电路中的相量分析法等。我们在这部分的题目中失分，往往并非因为这部分的题真的很难，而是因为这部分的题比较</a:t>
            </a:r>
            <a:r>
              <a:rPr kumimoji="1" lang="zh-CN" altLang="en-US" sz="1600" b="1" u="sng" dirty="0">
                <a:latin typeface="Times New Roman" panose="02020603050405020304" pitchFamily="18" charset="0"/>
                <a:ea typeface="宋体" panose="02010600030101010101" pitchFamily="2" charset="-122"/>
              </a:rPr>
              <a:t>综合</a:t>
            </a:r>
            <a:r>
              <a:rPr kumimoji="1" lang="zh-CN" altLang="en-US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、需要运用的之前学过的分析方法繁多而我们的知识点掌握不熟练；或是我们不知道如何与时域分析中的新概念配合而无从下手。多练习、多感受新旧知识的“配合”，不要被困难吓倒，相信大家会有更大进步。不要只求正确答案，注意规范书写、逻辑清晰（每一步有因有果，前后连贯）。</a:t>
            </a:r>
            <a:endParaRPr kumimoji="1" lang="en-US" altLang="zh-CN" sz="16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DC7493E-2055-8537-86BA-CA8EF7A92C8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6FF182B-870A-4FE8-A470-49D8A1ADC9E9}" type="slidenum">
              <a:rPr lang="en-US" altLang="zh-CN" smtClean="0"/>
              <a:pPr/>
              <a:t>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51223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FBE3C5-C282-1D93-8BA1-94FE893B4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8686800" cy="533400"/>
          </a:xfrm>
        </p:spPr>
        <p:txBody>
          <a:bodyPr/>
          <a:lstStyle/>
          <a:p>
            <a:r>
              <a:rPr lang="en-US" altLang="zh-CN" dirty="0">
                <a:solidFill>
                  <a:srgbClr val="000000"/>
                </a:solidFill>
              </a:rPr>
              <a:t>8.1-8.4 </a:t>
            </a:r>
            <a:r>
              <a:rPr lang="zh-CN" altLang="en-US" dirty="0">
                <a:solidFill>
                  <a:srgbClr val="000000"/>
                </a:solidFill>
              </a:rPr>
              <a:t>例</a:t>
            </a:r>
            <a:r>
              <a:rPr lang="en-US" altLang="zh-CN" dirty="0">
                <a:solidFill>
                  <a:srgbClr val="000000"/>
                </a:solidFill>
              </a:rPr>
              <a:t>1</a:t>
            </a:r>
            <a:endParaRPr lang="zh-CN" altLang="en-US" sz="3000" dirty="0"/>
          </a:p>
        </p:txBody>
      </p:sp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6F544C22-6DA0-D9DF-6947-17EA39F7D46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42456816"/>
              </p:ext>
            </p:extLst>
          </p:nvPr>
        </p:nvGraphicFramePr>
        <p:xfrm>
          <a:off x="251996" y="1499162"/>
          <a:ext cx="6933547" cy="1929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4756018" imgH="1324173" progId="Visio.Drawing.11">
                  <p:embed/>
                </p:oleObj>
              </mc:Choice>
              <mc:Fallback>
                <p:oleObj name="Visio" r:id="rId2" imgW="4756018" imgH="1324173" progId="Visio.Drawing.11">
                  <p:embed/>
                  <p:pic>
                    <p:nvPicPr>
                      <p:cNvPr id="6" name="对象 5">
                        <a:extLst>
                          <a:ext uri="{FF2B5EF4-FFF2-40B4-BE49-F238E27FC236}">
                            <a16:creationId xmlns:a16="http://schemas.microsoft.com/office/drawing/2014/main" id="{6F544C22-6DA0-D9DF-6947-17EA39F7D46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996" y="1499162"/>
                        <a:ext cx="6933547" cy="192983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文本框 6">
            <a:extLst>
              <a:ext uri="{FF2B5EF4-FFF2-40B4-BE49-F238E27FC236}">
                <a16:creationId xmlns:a16="http://schemas.microsoft.com/office/drawing/2014/main" id="{4CC041EC-AD4E-8DEE-6113-8F1728387969}"/>
              </a:ext>
            </a:extLst>
          </p:cNvPr>
          <p:cNvSpPr txBox="1"/>
          <p:nvPr/>
        </p:nvSpPr>
        <p:spPr>
          <a:xfrm>
            <a:off x="469152" y="3583760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解：由换路定律得：</a:t>
            </a:r>
            <a:endParaRPr lang="zh-CN" altLang="en-US" dirty="0"/>
          </a:p>
        </p:txBody>
      </p:sp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F2120916-D973-167B-7805-F563F194D31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70680111"/>
              </p:ext>
            </p:extLst>
          </p:nvPr>
        </p:nvGraphicFramePr>
        <p:xfrm>
          <a:off x="2907551" y="3442148"/>
          <a:ext cx="2756402" cy="6525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675673" imgH="393529" progId="Equation.DSMT4">
                  <p:embed/>
                </p:oleObj>
              </mc:Choice>
              <mc:Fallback>
                <p:oleObj name="Equation" r:id="rId4" imgW="1675673" imgH="393529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07551" y="3442148"/>
                        <a:ext cx="2756402" cy="65255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文本框 12">
            <a:extLst>
              <a:ext uri="{FF2B5EF4-FFF2-40B4-BE49-F238E27FC236}">
                <a16:creationId xmlns:a16="http://schemas.microsoft.com/office/drawing/2014/main" id="{7ABEEDC0-733F-EF04-F521-2B4EC194C5FE}"/>
              </a:ext>
            </a:extLst>
          </p:cNvPr>
          <p:cNvSpPr txBox="1"/>
          <p:nvPr/>
        </p:nvSpPr>
        <p:spPr>
          <a:xfrm>
            <a:off x="461638" y="4195092"/>
            <a:ext cx="843036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eaLnBrk="1"/>
            <a:r>
              <a:rPr lang="zh-CN" altLang="zh-CN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求稳态值的电路如图</a:t>
            </a:r>
            <a:r>
              <a:rPr lang="en-US" altLang="zh-CN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(b)</a:t>
            </a:r>
            <a:r>
              <a:rPr lang="zh-CN" altLang="zh-CN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所示。</a:t>
            </a:r>
            <a:r>
              <a:rPr lang="en-US" altLang="zh-CN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(</a:t>
            </a:r>
            <a:r>
              <a:rPr lang="zh-CN" altLang="en-US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对于直流电源作用下的一阶电路，特解即为稳态解</a:t>
            </a:r>
            <a:r>
              <a:rPr lang="en-US" altLang="zh-CN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)(</a:t>
            </a:r>
            <a:r>
              <a:rPr lang="zh-CN" altLang="en-US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稳态时开关为断开状态</a:t>
            </a:r>
            <a:r>
              <a:rPr lang="en-US" altLang="zh-CN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)</a:t>
            </a:r>
          </a:p>
          <a:p>
            <a:pPr algn="just" eaLnBrk="1"/>
            <a:endParaRPr lang="en-US" altLang="zh-CN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 eaLnBrk="1"/>
            <a:r>
              <a:rPr lang="zh-CN" altLang="en-US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利用分流公式：</a:t>
            </a:r>
            <a:endParaRPr lang="en-US" altLang="zh-CN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14" name="Object 8">
            <a:extLst>
              <a:ext uri="{FF2B5EF4-FFF2-40B4-BE49-F238E27FC236}">
                <a16:creationId xmlns:a16="http://schemas.microsoft.com/office/drawing/2014/main" id="{EC15B989-3990-A072-FC90-EE7023858C5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12852486"/>
              </p:ext>
            </p:extLst>
          </p:nvPr>
        </p:nvGraphicFramePr>
        <p:xfrm>
          <a:off x="4449763" y="434405"/>
          <a:ext cx="4237037" cy="698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2158920" imgH="355320" progId="Equation.DSMT4">
                  <p:embed/>
                </p:oleObj>
              </mc:Choice>
              <mc:Fallback>
                <p:oleObj name="Equation" r:id="rId6" imgW="2158920" imgH="355320" progId="Equation.DSMT4">
                  <p:embed/>
                  <p:pic>
                    <p:nvPicPr>
                      <p:cNvPr id="8" name="Object 8">
                        <a:extLst>
                          <a:ext uri="{FF2B5EF4-FFF2-40B4-BE49-F238E27FC236}">
                            <a16:creationId xmlns:a16="http://schemas.microsoft.com/office/drawing/2014/main" id="{7929DEAF-089F-F98C-66CF-D85989A8408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49763" y="434405"/>
                        <a:ext cx="4237037" cy="698500"/>
                      </a:xfrm>
                      <a:prstGeom prst="rect">
                        <a:avLst/>
                      </a:prstGeom>
                      <a:solidFill>
                        <a:srgbClr val="CCECFF"/>
                      </a:solidFill>
                      <a:ln>
                        <a:noFill/>
                      </a:ln>
                      <a:effectLst>
                        <a:prstShdw prst="shdw17" dist="17961" dir="2700000">
                          <a:srgbClr val="CCECFF">
                            <a:gamma/>
                            <a:shade val="60000"/>
                            <a:invGamma/>
                          </a:srgbClr>
                        </a:prstShdw>
                      </a:effec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5" name="图片 14">
            <a:extLst>
              <a:ext uri="{FF2B5EF4-FFF2-40B4-BE49-F238E27FC236}">
                <a16:creationId xmlns:a16="http://schemas.microsoft.com/office/drawing/2014/main" id="{A47E6297-950B-854C-1F6C-72147737D52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1996" y="1184751"/>
            <a:ext cx="8640008" cy="339522"/>
          </a:xfrm>
          <a:prstGeom prst="rect">
            <a:avLst/>
          </a:prstGeom>
        </p:spPr>
      </p:pic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C86D8931-6EBE-0905-A513-C1122F10260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11532513"/>
              </p:ext>
            </p:extLst>
          </p:nvPr>
        </p:nvGraphicFramePr>
        <p:xfrm>
          <a:off x="2285179" y="4904851"/>
          <a:ext cx="4893867" cy="6611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3098800" imgH="419100" progId="Equation.DSMT4">
                  <p:embed/>
                </p:oleObj>
              </mc:Choice>
              <mc:Fallback>
                <p:oleObj name="Equation" r:id="rId9" imgW="3098800" imgH="4191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5179" y="4904851"/>
                        <a:ext cx="4893867" cy="66119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89A24A8F-EE54-5084-8AE2-9EA27534C620}"/>
              </a:ext>
            </a:extLst>
          </p:cNvPr>
          <p:cNvCxnSpPr/>
          <p:nvPr/>
        </p:nvCxnSpPr>
        <p:spPr bwMode="auto">
          <a:xfrm flipV="1">
            <a:off x="5652001" y="5468181"/>
            <a:ext cx="0" cy="3240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CBA4ABED-2CB0-E6C1-43D5-4ED5D4E22E91}"/>
              </a:ext>
            </a:extLst>
          </p:cNvPr>
          <p:cNvSpPr txBox="1"/>
          <p:nvPr/>
        </p:nvSpPr>
        <p:spPr>
          <a:xfrm>
            <a:off x="4986862" y="5792181"/>
            <a:ext cx="17451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en-US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总等效电阻</a:t>
            </a:r>
            <a:endParaRPr lang="en-US" altLang="zh-CN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EF4313DC-E8BB-16F4-CA1E-6BC21B5A355C}"/>
              </a:ext>
            </a:extLst>
          </p:cNvPr>
          <p:cNvSpPr txBox="1"/>
          <p:nvPr/>
        </p:nvSpPr>
        <p:spPr>
          <a:xfrm>
            <a:off x="5859432" y="3411782"/>
            <a:ext cx="3092176" cy="7495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25000"/>
              </a:lnSpc>
            </a:pPr>
            <a:r>
              <a:rPr kumimoji="1" lang="zh-CN" altLang="en-US" sz="18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→①求初始值，此处为电感电流，直接运用换路定律</a:t>
            </a:r>
            <a:endParaRPr kumimoji="1" lang="en-US" altLang="zh-CN" sz="1800" b="1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C26761A1-C2D1-69D0-42A1-9A8AB941B0EB}"/>
              </a:ext>
            </a:extLst>
          </p:cNvPr>
          <p:cNvSpPr txBox="1"/>
          <p:nvPr/>
        </p:nvSpPr>
        <p:spPr>
          <a:xfrm>
            <a:off x="514107" y="5630181"/>
            <a:ext cx="2945710" cy="4033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25000"/>
              </a:lnSpc>
            </a:pPr>
            <a:r>
              <a:rPr kumimoji="1" lang="zh-CN" altLang="en-US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→②</a:t>
            </a:r>
            <a:r>
              <a:rPr kumimoji="1" lang="zh-CN" altLang="en-US" sz="18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求特解</a:t>
            </a:r>
            <a:r>
              <a:rPr kumimoji="1" lang="en-US" altLang="zh-CN" sz="18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(</a:t>
            </a:r>
            <a:r>
              <a:rPr kumimoji="1" lang="zh-CN" altLang="en-US" sz="18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稳态解</a:t>
            </a:r>
            <a:r>
              <a:rPr kumimoji="1" lang="en-US" altLang="zh-CN" sz="18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)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2267E1D4-0905-AF50-F368-7065091C58A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6FF182B-870A-4FE8-A470-49D8A1ADC9E9}" type="slidenum">
              <a:rPr lang="en-US" altLang="zh-CN" smtClean="0"/>
              <a:pPr/>
              <a:t>20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80864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3" grpId="0"/>
      <p:bldP spid="22" grpId="0"/>
      <p:bldP spid="25" grpId="0"/>
      <p:bldP spid="2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FBE3C5-C282-1D93-8BA1-94FE893B4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8686800" cy="533400"/>
          </a:xfrm>
        </p:spPr>
        <p:txBody>
          <a:bodyPr/>
          <a:lstStyle/>
          <a:p>
            <a:r>
              <a:rPr lang="en-US" altLang="zh-CN" dirty="0">
                <a:solidFill>
                  <a:srgbClr val="000000"/>
                </a:solidFill>
              </a:rPr>
              <a:t>8.1-8.4 </a:t>
            </a:r>
            <a:r>
              <a:rPr lang="zh-CN" altLang="en-US" dirty="0">
                <a:solidFill>
                  <a:srgbClr val="000000"/>
                </a:solidFill>
              </a:rPr>
              <a:t>例</a:t>
            </a:r>
            <a:r>
              <a:rPr lang="en-US" altLang="zh-CN" dirty="0">
                <a:solidFill>
                  <a:srgbClr val="000000"/>
                </a:solidFill>
              </a:rPr>
              <a:t>1</a:t>
            </a:r>
            <a:endParaRPr lang="zh-CN" altLang="en-US" sz="3000" dirty="0"/>
          </a:p>
        </p:txBody>
      </p:sp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6F544C22-6DA0-D9DF-6947-17EA39F7D46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51996" y="1499162"/>
          <a:ext cx="6933547" cy="1929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4756018" imgH="1324173" progId="Visio.Drawing.11">
                  <p:embed/>
                </p:oleObj>
              </mc:Choice>
              <mc:Fallback>
                <p:oleObj name="Visio" r:id="rId2" imgW="4756018" imgH="1324173" progId="Visio.Drawing.11">
                  <p:embed/>
                  <p:pic>
                    <p:nvPicPr>
                      <p:cNvPr id="6" name="对象 5">
                        <a:extLst>
                          <a:ext uri="{FF2B5EF4-FFF2-40B4-BE49-F238E27FC236}">
                            <a16:creationId xmlns:a16="http://schemas.microsoft.com/office/drawing/2014/main" id="{6F544C22-6DA0-D9DF-6947-17EA39F7D46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996" y="1499162"/>
                        <a:ext cx="6933547" cy="192983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文本框 6">
            <a:extLst>
              <a:ext uri="{FF2B5EF4-FFF2-40B4-BE49-F238E27FC236}">
                <a16:creationId xmlns:a16="http://schemas.microsoft.com/office/drawing/2014/main" id="{4CC041EC-AD4E-8DEE-6113-8F1728387969}"/>
              </a:ext>
            </a:extLst>
          </p:cNvPr>
          <p:cNvSpPr txBox="1"/>
          <p:nvPr/>
        </p:nvSpPr>
        <p:spPr>
          <a:xfrm>
            <a:off x="457200" y="3470466"/>
            <a:ext cx="84348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求等效电阻的电路如图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(c)</a:t>
            </a:r>
            <a:r>
              <a:rPr lang="zh-CN" altLang="en-US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所示。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zh-CN" altLang="en-US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将电感去除，内部独立源置零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ABEEDC0-733F-EF04-F521-2B4EC194C5FE}"/>
              </a:ext>
            </a:extLst>
          </p:cNvPr>
          <p:cNvSpPr txBox="1"/>
          <p:nvPr/>
        </p:nvSpPr>
        <p:spPr>
          <a:xfrm>
            <a:off x="457200" y="3881264"/>
            <a:ext cx="195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en-US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等效电阻为</a:t>
            </a:r>
            <a:endParaRPr lang="en-US" altLang="zh-CN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14" name="Object 8">
            <a:extLst>
              <a:ext uri="{FF2B5EF4-FFF2-40B4-BE49-F238E27FC236}">
                <a16:creationId xmlns:a16="http://schemas.microsoft.com/office/drawing/2014/main" id="{EC15B989-3990-A072-FC90-EE7023858C5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449763" y="434405"/>
          <a:ext cx="4237037" cy="698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158920" imgH="355320" progId="Equation.DSMT4">
                  <p:embed/>
                </p:oleObj>
              </mc:Choice>
              <mc:Fallback>
                <p:oleObj name="Equation" r:id="rId4" imgW="2158920" imgH="355320" progId="Equation.DSMT4">
                  <p:embed/>
                  <p:pic>
                    <p:nvPicPr>
                      <p:cNvPr id="14" name="Object 8">
                        <a:extLst>
                          <a:ext uri="{FF2B5EF4-FFF2-40B4-BE49-F238E27FC236}">
                            <a16:creationId xmlns:a16="http://schemas.microsoft.com/office/drawing/2014/main" id="{EC15B989-3990-A072-FC90-EE7023858C5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49763" y="434405"/>
                        <a:ext cx="4237037" cy="698500"/>
                      </a:xfrm>
                      <a:prstGeom prst="rect">
                        <a:avLst/>
                      </a:prstGeom>
                      <a:solidFill>
                        <a:srgbClr val="CCECFF"/>
                      </a:solidFill>
                      <a:ln>
                        <a:noFill/>
                      </a:ln>
                      <a:effectLst>
                        <a:prstShdw prst="shdw17" dist="17961" dir="2700000">
                          <a:srgbClr val="CCECFF">
                            <a:gamma/>
                            <a:shade val="60000"/>
                            <a:invGamma/>
                          </a:srgbClr>
                        </a:prstShdw>
                      </a:effec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5" name="图片 14">
            <a:extLst>
              <a:ext uri="{FF2B5EF4-FFF2-40B4-BE49-F238E27FC236}">
                <a16:creationId xmlns:a16="http://schemas.microsoft.com/office/drawing/2014/main" id="{A47E6297-950B-854C-1F6C-72147737D5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1996" y="1184751"/>
            <a:ext cx="8640008" cy="339522"/>
          </a:xfrm>
          <a:prstGeom prst="rect">
            <a:avLst/>
          </a:prstGeom>
        </p:spPr>
      </p:pic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C9871F31-0BDE-B17B-EE35-2D682F73BBC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87226397"/>
              </p:ext>
            </p:extLst>
          </p:nvPr>
        </p:nvGraphicFramePr>
        <p:xfrm>
          <a:off x="2277192" y="3881264"/>
          <a:ext cx="2294808" cy="5635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612900" imgH="393700" progId="Equation.DSMT4">
                  <p:embed/>
                </p:oleObj>
              </mc:Choice>
              <mc:Fallback>
                <p:oleObj name="Equation" r:id="rId7" imgW="1612900" imgH="393700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77192" y="3881264"/>
                        <a:ext cx="2294808" cy="56355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文本框 15">
            <a:extLst>
              <a:ext uri="{FF2B5EF4-FFF2-40B4-BE49-F238E27FC236}">
                <a16:creationId xmlns:a16="http://schemas.microsoft.com/office/drawing/2014/main" id="{730522DE-931E-1D54-8CBF-69BBC9B1460D}"/>
              </a:ext>
            </a:extLst>
          </p:cNvPr>
          <p:cNvSpPr txBox="1"/>
          <p:nvPr/>
        </p:nvSpPr>
        <p:spPr>
          <a:xfrm>
            <a:off x="457200" y="4370994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时间常数</a:t>
            </a:r>
            <a:endParaRPr lang="zh-CN" altLang="en-US" sz="2800" dirty="0"/>
          </a:p>
        </p:txBody>
      </p:sp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E842DD16-F876-631F-760C-DDEE484ADB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4655157"/>
              </p:ext>
            </p:extLst>
          </p:nvPr>
        </p:nvGraphicFramePr>
        <p:xfrm>
          <a:off x="2289761" y="4533639"/>
          <a:ext cx="2160002" cy="335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1371600" imgH="215900" progId="Equation.DSMT4">
                  <p:embed/>
                </p:oleObj>
              </mc:Choice>
              <mc:Fallback>
                <p:oleObj name="Equation" r:id="rId9" imgW="1371600" imgH="2159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9761" y="4533639"/>
                        <a:ext cx="2160002" cy="3350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文本框 19">
            <a:extLst>
              <a:ext uri="{FF2B5EF4-FFF2-40B4-BE49-F238E27FC236}">
                <a16:creationId xmlns:a16="http://schemas.microsoft.com/office/drawing/2014/main" id="{A0BBB781-6654-025C-AB67-E9AA8998FF97}"/>
              </a:ext>
            </a:extLst>
          </p:cNvPr>
          <p:cNvSpPr txBox="1"/>
          <p:nvPr/>
        </p:nvSpPr>
        <p:spPr>
          <a:xfrm>
            <a:off x="457200" y="5010130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由三要素公式得：</a:t>
            </a:r>
            <a:endParaRPr lang="zh-CN" altLang="en-US" sz="2800" dirty="0"/>
          </a:p>
        </p:txBody>
      </p:sp>
      <p:graphicFrame>
        <p:nvGraphicFramePr>
          <p:cNvPr id="18" name="对象 17">
            <a:extLst>
              <a:ext uri="{FF2B5EF4-FFF2-40B4-BE49-F238E27FC236}">
                <a16:creationId xmlns:a16="http://schemas.microsoft.com/office/drawing/2014/main" id="{8041264A-B521-F154-E1BB-D958EC636BD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60449967"/>
              </p:ext>
            </p:extLst>
          </p:nvPr>
        </p:nvGraphicFramePr>
        <p:xfrm>
          <a:off x="2407561" y="5010130"/>
          <a:ext cx="4572000" cy="587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3086100" imgH="393700" progId="Equation.DSMT4">
                  <p:embed/>
                </p:oleObj>
              </mc:Choice>
              <mc:Fallback>
                <p:oleObj name="Equation" r:id="rId11" imgW="3086100" imgH="39370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07561" y="5010130"/>
                        <a:ext cx="4572000" cy="58796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文本框 22">
            <a:extLst>
              <a:ext uri="{FF2B5EF4-FFF2-40B4-BE49-F238E27FC236}">
                <a16:creationId xmlns:a16="http://schemas.microsoft.com/office/drawing/2014/main" id="{EEC0FD60-4F6F-7909-DC68-44665E3EC7EE}"/>
              </a:ext>
            </a:extLst>
          </p:cNvPr>
          <p:cNvSpPr txBox="1"/>
          <p:nvPr/>
        </p:nvSpPr>
        <p:spPr>
          <a:xfrm>
            <a:off x="4800600" y="4531218"/>
            <a:ext cx="3240003" cy="4033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25000"/>
              </a:lnSpc>
            </a:pPr>
            <a:r>
              <a:rPr kumimoji="1" lang="zh-CN" altLang="en-US" sz="18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→③求时间常数</a:t>
            </a:r>
            <a:endParaRPr kumimoji="1" lang="en-US" altLang="zh-CN" sz="1800" b="1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5D2C907E-5156-2D67-EF79-D67A07DA0E01}"/>
              </a:ext>
            </a:extLst>
          </p:cNvPr>
          <p:cNvSpPr txBox="1"/>
          <p:nvPr/>
        </p:nvSpPr>
        <p:spPr>
          <a:xfrm>
            <a:off x="4800600" y="3863822"/>
            <a:ext cx="3240003" cy="6765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25000"/>
              </a:lnSpc>
            </a:pPr>
            <a:r>
              <a:rPr kumimoji="1" lang="zh-CN" altLang="en-US" sz="16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→</a:t>
            </a:r>
            <a:r>
              <a:rPr kumimoji="1" lang="en-US" altLang="zh-CN" sz="16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2Ω</a:t>
            </a:r>
            <a:r>
              <a:rPr kumimoji="1" lang="zh-CN" altLang="en-US" sz="16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和</a:t>
            </a:r>
            <a:r>
              <a:rPr kumimoji="1" lang="en-US" altLang="zh-CN" sz="16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4Ω</a:t>
            </a:r>
            <a:r>
              <a:rPr kumimoji="1" lang="zh-CN" altLang="en-US" sz="16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电阻串联再和</a:t>
            </a:r>
            <a:r>
              <a:rPr kumimoji="1" lang="en-US" altLang="zh-CN" sz="16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3Ω</a:t>
            </a:r>
            <a:r>
              <a:rPr kumimoji="1" lang="zh-CN" altLang="en-US" sz="16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电阻并联，这一整体再和</a:t>
            </a:r>
            <a:r>
              <a:rPr kumimoji="1" lang="en-US" altLang="zh-CN" sz="16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2Ω</a:t>
            </a:r>
            <a:r>
              <a:rPr kumimoji="1" lang="zh-CN" altLang="en-US" sz="16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电阻串联。</a:t>
            </a:r>
            <a:endParaRPr kumimoji="1" lang="en-US" altLang="zh-CN" sz="1600" b="1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A4EA4AC-1058-A2BE-40BE-929A70CB114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6FF182B-870A-4FE8-A470-49D8A1ADC9E9}" type="slidenum">
              <a:rPr lang="en-US" altLang="zh-CN" smtClean="0"/>
              <a:pPr/>
              <a:t>21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002716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FBE3C5-C282-1D93-8BA1-94FE893B4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8686800" cy="533400"/>
          </a:xfrm>
        </p:spPr>
        <p:txBody>
          <a:bodyPr/>
          <a:lstStyle/>
          <a:p>
            <a:r>
              <a:rPr lang="en-US" altLang="zh-CN" dirty="0">
                <a:solidFill>
                  <a:srgbClr val="000000"/>
                </a:solidFill>
              </a:rPr>
              <a:t>8.1-8.4 </a:t>
            </a:r>
            <a:r>
              <a:rPr lang="zh-CN" altLang="en-US" dirty="0">
                <a:solidFill>
                  <a:srgbClr val="000000"/>
                </a:solidFill>
              </a:rPr>
              <a:t>例</a:t>
            </a:r>
            <a:r>
              <a:rPr lang="en-US" altLang="zh-CN" dirty="0">
                <a:solidFill>
                  <a:srgbClr val="000000"/>
                </a:solidFill>
              </a:rPr>
              <a:t>2</a:t>
            </a:r>
            <a:endParaRPr lang="zh-CN" altLang="en-US" sz="30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C7773AE-7E3F-03C5-C02E-DF752812FE08}"/>
              </a:ext>
            </a:extLst>
          </p:cNvPr>
          <p:cNvSpPr txBox="1"/>
          <p:nvPr/>
        </p:nvSpPr>
        <p:spPr>
          <a:xfrm>
            <a:off x="4207628" y="1601672"/>
            <a:ext cx="4936372" cy="1163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zh-CN" altLang="en-US" sz="2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直流电源作用下的一阶电路，</a:t>
            </a:r>
            <a:endParaRPr lang="en-US" altLang="zh-CN" sz="200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2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适当简化，三要素法</a:t>
            </a:r>
            <a:r>
              <a:rPr lang="en-US" altLang="zh-CN" sz="2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</a:p>
          <a:p>
            <a:pPr>
              <a:lnSpc>
                <a:spcPct val="120000"/>
              </a:lnSpc>
            </a:pPr>
            <a:r>
              <a:rPr lang="zh-CN" altLang="en-US" sz="2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提示：利用戴维南定理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253E947-212F-3D43-1777-0C5719085D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901"/>
          <a:stretch/>
        </p:blipFill>
        <p:spPr>
          <a:xfrm>
            <a:off x="457200" y="1108106"/>
            <a:ext cx="8434804" cy="312715"/>
          </a:xfrm>
          <a:prstGeom prst="rect">
            <a:avLst/>
          </a:prstGeom>
        </p:spPr>
      </p:pic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217CC906-1D73-D41C-BD18-0A3823AC464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10870169"/>
              </p:ext>
            </p:extLst>
          </p:nvPr>
        </p:nvGraphicFramePr>
        <p:xfrm>
          <a:off x="457197" y="1538327"/>
          <a:ext cx="3498435" cy="14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2460374" imgH="1010459" progId="Visio.Drawing.11">
                  <p:embed/>
                </p:oleObj>
              </mc:Choice>
              <mc:Fallback>
                <p:oleObj name="Visio" r:id="rId3" imgW="2460374" imgH="1010459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197" y="1538327"/>
                        <a:ext cx="3498435" cy="14400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文本框 7">
            <a:extLst>
              <a:ext uri="{FF2B5EF4-FFF2-40B4-BE49-F238E27FC236}">
                <a16:creationId xmlns:a16="http://schemas.microsoft.com/office/drawing/2014/main" id="{F2DA6F22-90EB-AB35-201A-3822F53F6B8D}"/>
              </a:ext>
            </a:extLst>
          </p:cNvPr>
          <p:cNvSpPr txBox="1"/>
          <p:nvPr/>
        </p:nvSpPr>
        <p:spPr>
          <a:xfrm>
            <a:off x="2037362" y="4001325"/>
            <a:ext cx="527447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请先独立完成后，再翻到次页查看答案！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DD04D82-6C2A-24BB-1C20-5FD6914750E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6FF182B-870A-4FE8-A470-49D8A1ADC9E9}" type="slidenum">
              <a:rPr lang="en-US" altLang="zh-CN" smtClean="0"/>
              <a:pPr/>
              <a:t>22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630827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FBE3C5-C282-1D93-8BA1-94FE893B4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8686800" cy="533400"/>
          </a:xfrm>
        </p:spPr>
        <p:txBody>
          <a:bodyPr/>
          <a:lstStyle/>
          <a:p>
            <a:r>
              <a:rPr lang="en-US" altLang="zh-CN" dirty="0">
                <a:solidFill>
                  <a:srgbClr val="000000"/>
                </a:solidFill>
              </a:rPr>
              <a:t>8.1-8.4 </a:t>
            </a:r>
            <a:r>
              <a:rPr lang="zh-CN" altLang="en-US" dirty="0">
                <a:solidFill>
                  <a:srgbClr val="000000"/>
                </a:solidFill>
              </a:rPr>
              <a:t>例</a:t>
            </a:r>
            <a:r>
              <a:rPr lang="en-US" altLang="zh-CN" dirty="0">
                <a:solidFill>
                  <a:srgbClr val="000000"/>
                </a:solidFill>
              </a:rPr>
              <a:t>2</a:t>
            </a:r>
            <a:endParaRPr lang="zh-CN" altLang="en-US" sz="30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253E947-212F-3D43-1777-0C5719085D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901"/>
          <a:stretch/>
        </p:blipFill>
        <p:spPr>
          <a:xfrm>
            <a:off x="457200" y="1108106"/>
            <a:ext cx="8434804" cy="312715"/>
          </a:xfrm>
          <a:prstGeom prst="rect">
            <a:avLst/>
          </a:prstGeom>
        </p:spPr>
      </p:pic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217CC906-1D73-D41C-BD18-0A3823AC464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04313279"/>
              </p:ext>
            </p:extLst>
          </p:nvPr>
        </p:nvGraphicFramePr>
        <p:xfrm>
          <a:off x="444089" y="1486618"/>
          <a:ext cx="3498435" cy="14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2460240" imgH="1010520" progId="Visio.Drawing.11">
                  <p:embed/>
                </p:oleObj>
              </mc:Choice>
              <mc:Fallback>
                <p:oleObj name="Visio" r:id="rId3" imgW="2460240" imgH="1010520" progId="Visio.Drawing.11">
                  <p:embed/>
                  <p:pic>
                    <p:nvPicPr>
                      <p:cNvPr id="7" name="对象 6">
                        <a:extLst>
                          <a:ext uri="{FF2B5EF4-FFF2-40B4-BE49-F238E27FC236}">
                            <a16:creationId xmlns:a16="http://schemas.microsoft.com/office/drawing/2014/main" id="{217CC906-1D73-D41C-BD18-0A3823AC464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4089" y="1486618"/>
                        <a:ext cx="3498435" cy="14400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文本框 12">
            <a:extLst>
              <a:ext uri="{FF2B5EF4-FFF2-40B4-BE49-F238E27FC236}">
                <a16:creationId xmlns:a16="http://schemas.microsoft.com/office/drawing/2014/main" id="{A4B512A1-34A0-C658-A480-9D0C694211C5}"/>
              </a:ext>
            </a:extLst>
          </p:cNvPr>
          <p:cNvSpPr txBox="1"/>
          <p:nvPr/>
        </p:nvSpPr>
        <p:spPr>
          <a:xfrm>
            <a:off x="4147866" y="1559280"/>
            <a:ext cx="4744138" cy="7253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eaLnBrk="1">
              <a:lnSpc>
                <a:spcPct val="120000"/>
              </a:lnSpc>
            </a:pPr>
            <a:r>
              <a:rPr lang="zh-CN" altLang="en-US" sz="1800" b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解：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首先求</a:t>
            </a:r>
            <a:r>
              <a:rPr lang="en-US" altLang="zh-CN" sz="1800" i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ab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端左侧的戴维南等效电路。</a:t>
            </a:r>
            <a:endParaRPr lang="en-US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 eaLnBrk="1">
              <a:lnSpc>
                <a:spcPct val="120000"/>
              </a:lnSpc>
            </a:pP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当</a:t>
            </a:r>
            <a:r>
              <a:rPr lang="en-US" altLang="zh-CN" sz="1800" i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ab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端开路时：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(</a:t>
            </a:r>
            <a:r>
              <a:rPr lang="zh-CN" altLang="en-US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如图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lang="zh-CN" altLang="en-US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，对</a:t>
            </a:r>
            <a:r>
              <a:rPr lang="en-US" altLang="zh-CN" i="1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l</a:t>
            </a:r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lang="zh-CN" altLang="en-US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列</a:t>
            </a:r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KVL)</a:t>
            </a:r>
            <a:endParaRPr lang="zh-CN" altLang="zh-CN" sz="14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53FD01A2-92B1-CE56-E495-86C113380C7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0526" r="30526"/>
          <a:stretch/>
        </p:blipFill>
        <p:spPr>
          <a:xfrm>
            <a:off x="4200540" y="2159125"/>
            <a:ext cx="3096000" cy="570133"/>
          </a:xfrm>
          <a:prstGeom prst="rect">
            <a:avLst/>
          </a:prstGeom>
        </p:spPr>
      </p:pic>
      <p:grpSp>
        <p:nvGrpSpPr>
          <p:cNvPr id="29" name="组合 28">
            <a:extLst>
              <a:ext uri="{FF2B5EF4-FFF2-40B4-BE49-F238E27FC236}">
                <a16:creationId xmlns:a16="http://schemas.microsoft.com/office/drawing/2014/main" id="{9FD49EBE-4B4D-2A82-16BA-C2D52A3B8DD5}"/>
              </a:ext>
            </a:extLst>
          </p:cNvPr>
          <p:cNvGrpSpPr/>
          <p:nvPr/>
        </p:nvGrpSpPr>
        <p:grpSpPr>
          <a:xfrm>
            <a:off x="173125" y="2992415"/>
            <a:ext cx="2230017" cy="1505836"/>
            <a:chOff x="7086120" y="1930971"/>
            <a:chExt cx="2230017" cy="1505836"/>
          </a:xfrm>
        </p:grpSpPr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3AA896EC-F48C-C7BA-9CB4-77AE39E7BCF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086120" y="1930971"/>
              <a:ext cx="2230017" cy="1505836"/>
            </a:xfrm>
            <a:prstGeom prst="rect">
              <a:avLst/>
            </a:prstGeom>
          </p:spPr>
        </p:pic>
        <p:pic>
          <p:nvPicPr>
            <p:cNvPr id="27" name="图片 26">
              <a:extLst>
                <a:ext uri="{FF2B5EF4-FFF2-40B4-BE49-F238E27FC236}">
                  <a16:creationId xmlns:a16="http://schemas.microsoft.com/office/drawing/2014/main" id="{889EBC97-9E41-E002-C59E-283D2373431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919188" y="2515189"/>
              <a:ext cx="281940" cy="480060"/>
            </a:xfrm>
            <a:prstGeom prst="rect">
              <a:avLst/>
            </a:prstGeom>
          </p:spPr>
        </p:pic>
      </p:grpSp>
      <p:pic>
        <p:nvPicPr>
          <p:cNvPr id="28" name="图片 27">
            <a:extLst>
              <a:ext uri="{FF2B5EF4-FFF2-40B4-BE49-F238E27FC236}">
                <a16:creationId xmlns:a16="http://schemas.microsoft.com/office/drawing/2014/main" id="{9AFEF382-F008-613D-F855-04435B25BA9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6752" t="-1054" r="24169" b="1054"/>
          <a:stretch/>
        </p:blipFill>
        <p:spPr>
          <a:xfrm>
            <a:off x="4147866" y="2616265"/>
            <a:ext cx="3708000" cy="541885"/>
          </a:xfrm>
          <a:prstGeom prst="rect">
            <a:avLst/>
          </a:prstGeom>
        </p:spPr>
      </p:pic>
      <p:sp>
        <p:nvSpPr>
          <p:cNvPr id="31" name="文本框 30">
            <a:extLst>
              <a:ext uri="{FF2B5EF4-FFF2-40B4-BE49-F238E27FC236}">
                <a16:creationId xmlns:a16="http://schemas.microsoft.com/office/drawing/2014/main" id="{9CB9AF18-EE2A-CC22-436D-35202BC25D96}"/>
              </a:ext>
            </a:extLst>
          </p:cNvPr>
          <p:cNvSpPr txBox="1"/>
          <p:nvPr/>
        </p:nvSpPr>
        <p:spPr>
          <a:xfrm>
            <a:off x="834708" y="4534364"/>
            <a:ext cx="61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图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endParaRPr lang="zh-CN" altLang="en-US" dirty="0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6DB270C7-8502-5370-D906-1D72A8346851}"/>
              </a:ext>
            </a:extLst>
          </p:cNvPr>
          <p:cNvSpPr txBox="1"/>
          <p:nvPr/>
        </p:nvSpPr>
        <p:spPr>
          <a:xfrm>
            <a:off x="4147866" y="3191765"/>
            <a:ext cx="19733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当</a:t>
            </a:r>
            <a:r>
              <a:rPr lang="en-US" altLang="zh-CN" sz="1800" i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ab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端</a:t>
            </a:r>
            <a:r>
              <a:rPr lang="zh-CN" altLang="en-US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短路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时：</a:t>
            </a:r>
            <a:endParaRPr lang="zh-CN" altLang="en-US" dirty="0"/>
          </a:p>
        </p:txBody>
      </p:sp>
      <p:graphicFrame>
        <p:nvGraphicFramePr>
          <p:cNvPr id="35" name="对象 34">
            <a:extLst>
              <a:ext uri="{FF2B5EF4-FFF2-40B4-BE49-F238E27FC236}">
                <a16:creationId xmlns:a16="http://schemas.microsoft.com/office/drawing/2014/main" id="{A0F27187-5DD3-F017-045E-20466847A92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35011728"/>
              </p:ext>
            </p:extLst>
          </p:nvPr>
        </p:nvGraphicFramePr>
        <p:xfrm>
          <a:off x="6174791" y="3126665"/>
          <a:ext cx="1166137" cy="5418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850531" imgH="393529" progId="Equation.DSMT4">
                  <p:embed/>
                </p:oleObj>
              </mc:Choice>
              <mc:Fallback>
                <p:oleObj name="Equation" r:id="rId9" imgW="850531" imgH="393529" progId="Equation.DSMT4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4791" y="3126665"/>
                        <a:ext cx="1166137" cy="54188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2" name="文本框 41">
            <a:extLst>
              <a:ext uri="{FF2B5EF4-FFF2-40B4-BE49-F238E27FC236}">
                <a16:creationId xmlns:a16="http://schemas.microsoft.com/office/drawing/2014/main" id="{06B8631B-5D9B-F052-3554-2AF0910A5B62}"/>
              </a:ext>
            </a:extLst>
          </p:cNvPr>
          <p:cNvSpPr txBox="1"/>
          <p:nvPr/>
        </p:nvSpPr>
        <p:spPr>
          <a:xfrm>
            <a:off x="2986090" y="4534364"/>
            <a:ext cx="61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图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endParaRPr lang="zh-CN" altLang="en-US" dirty="0"/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D09220C3-DF6C-8EDE-BF54-7A792B24C565}"/>
              </a:ext>
            </a:extLst>
          </p:cNvPr>
          <p:cNvSpPr txBox="1"/>
          <p:nvPr/>
        </p:nvSpPr>
        <p:spPr>
          <a:xfrm>
            <a:off x="4181874" y="3638736"/>
            <a:ext cx="209788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i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ab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端</a:t>
            </a:r>
            <a:r>
              <a:rPr lang="zh-CN" altLang="en-US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的</a:t>
            </a:r>
            <a:r>
              <a:rPr lang="zh-CN" altLang="en-US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短路电流：</a:t>
            </a:r>
            <a:endParaRPr lang="en-US" altLang="zh-CN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(</a:t>
            </a:r>
            <a:r>
              <a:rPr lang="zh-CN" altLang="en-US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如图</a:t>
            </a:r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2)</a:t>
            </a:r>
            <a:endParaRPr lang="zh-CN" altLang="en-US" dirty="0"/>
          </a:p>
        </p:txBody>
      </p:sp>
      <p:graphicFrame>
        <p:nvGraphicFramePr>
          <p:cNvPr id="45" name="对象 44">
            <a:extLst>
              <a:ext uri="{FF2B5EF4-FFF2-40B4-BE49-F238E27FC236}">
                <a16:creationId xmlns:a16="http://schemas.microsoft.com/office/drawing/2014/main" id="{89196940-886E-2325-5406-7AD241C50EA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48226383"/>
              </p:ext>
            </p:extLst>
          </p:nvPr>
        </p:nvGraphicFramePr>
        <p:xfrm>
          <a:off x="1865120" y="2966268"/>
          <a:ext cx="3837657" cy="15796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11" imgW="2460374" imgH="1010459" progId="Visio.Drawing.11">
                  <p:embed/>
                </p:oleObj>
              </mc:Choice>
              <mc:Fallback>
                <p:oleObj name="Visio" r:id="rId11" imgW="2460374" imgH="1010459" progId="Visio.Drawing.11">
                  <p:embed/>
                  <p:pic>
                    <p:nvPicPr>
                      <p:cNvPr id="41" name="对象 40">
                        <a:extLst>
                          <a:ext uri="{FF2B5EF4-FFF2-40B4-BE49-F238E27FC236}">
                            <a16:creationId xmlns:a16="http://schemas.microsoft.com/office/drawing/2014/main" id="{C413CA39-CAF5-05B4-0ED9-F1A689F8F96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65120" y="2966268"/>
                        <a:ext cx="3837657" cy="157962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" name="对象 46">
            <a:extLst>
              <a:ext uri="{FF2B5EF4-FFF2-40B4-BE49-F238E27FC236}">
                <a16:creationId xmlns:a16="http://schemas.microsoft.com/office/drawing/2014/main" id="{A82A8C73-C3C2-784E-C126-0114DAEB493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58716461"/>
              </p:ext>
            </p:extLst>
          </p:nvPr>
        </p:nvGraphicFramePr>
        <p:xfrm>
          <a:off x="6155651" y="3668550"/>
          <a:ext cx="2370554" cy="5574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1498320" imgH="355320" progId="Equation.DSMT4">
                  <p:embed/>
                </p:oleObj>
              </mc:Choice>
              <mc:Fallback>
                <p:oleObj name="Equation" r:id="rId13" imgW="1498320" imgH="355320" progId="Equation.DSMT4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55651" y="3668550"/>
                        <a:ext cx="2370554" cy="55748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9" name="文本框 48">
            <a:extLst>
              <a:ext uri="{FF2B5EF4-FFF2-40B4-BE49-F238E27FC236}">
                <a16:creationId xmlns:a16="http://schemas.microsoft.com/office/drawing/2014/main" id="{6A9AF3EE-F211-FB6E-EE53-902E8B67C5CF}"/>
              </a:ext>
            </a:extLst>
          </p:cNvPr>
          <p:cNvSpPr txBox="1"/>
          <p:nvPr/>
        </p:nvSpPr>
        <p:spPr>
          <a:xfrm>
            <a:off x="4181875" y="4356925"/>
            <a:ext cx="2370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i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ab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端左侧的等效电阻</a:t>
            </a:r>
            <a:endParaRPr lang="zh-CN" altLang="en-US" dirty="0"/>
          </a:p>
        </p:txBody>
      </p:sp>
      <p:graphicFrame>
        <p:nvGraphicFramePr>
          <p:cNvPr id="51" name="对象 50">
            <a:extLst>
              <a:ext uri="{FF2B5EF4-FFF2-40B4-BE49-F238E27FC236}">
                <a16:creationId xmlns:a16="http://schemas.microsoft.com/office/drawing/2014/main" id="{2295E973-5EB0-A5AF-F80F-2CD489792FA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93618319"/>
              </p:ext>
            </p:extLst>
          </p:nvPr>
        </p:nvGraphicFramePr>
        <p:xfrm>
          <a:off x="6655282" y="4267488"/>
          <a:ext cx="1870924" cy="592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1396394" imgH="444307" progId="Equation.DSMT4">
                  <p:embed/>
                </p:oleObj>
              </mc:Choice>
              <mc:Fallback>
                <p:oleObj name="Equation" r:id="rId15" imgW="1396394" imgH="444307" progId="Equation.DSMT4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55282" y="4267488"/>
                        <a:ext cx="1870924" cy="59238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2" name="文本框 51">
            <a:extLst>
              <a:ext uri="{FF2B5EF4-FFF2-40B4-BE49-F238E27FC236}">
                <a16:creationId xmlns:a16="http://schemas.microsoft.com/office/drawing/2014/main" id="{2401AD3C-31D0-B791-85FF-69E4C456D7DB}"/>
              </a:ext>
            </a:extLst>
          </p:cNvPr>
          <p:cNvSpPr txBox="1"/>
          <p:nvPr/>
        </p:nvSpPr>
        <p:spPr>
          <a:xfrm>
            <a:off x="6517815" y="4859876"/>
            <a:ext cx="237055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zh-CN" altLang="en-US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第</a:t>
            </a:r>
            <a:r>
              <a:rPr lang="en-US" altLang="zh-CN" sz="16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16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次复习课内容：</a:t>
            </a:r>
            <a:r>
              <a:rPr lang="zh-CN" altLang="en-US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开路短路法求</a:t>
            </a:r>
            <a:r>
              <a:rPr lang="zh-CN" alt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等效电阻</a:t>
            </a:r>
            <a:r>
              <a:rPr lang="en-US" alt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</a:p>
          <a:p>
            <a:r>
              <a:rPr lang="zh-CN" altLang="en-US" sz="16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亦可用外施激励法。</a:t>
            </a:r>
          </a:p>
        </p:txBody>
      </p:sp>
      <p:graphicFrame>
        <p:nvGraphicFramePr>
          <p:cNvPr id="54" name="对象 53">
            <a:extLst>
              <a:ext uri="{FF2B5EF4-FFF2-40B4-BE49-F238E27FC236}">
                <a16:creationId xmlns:a16="http://schemas.microsoft.com/office/drawing/2014/main" id="{1C8B1204-0AAD-5B74-81C4-14B188F01A0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16924794"/>
              </p:ext>
            </p:extLst>
          </p:nvPr>
        </p:nvGraphicFramePr>
        <p:xfrm>
          <a:off x="665431" y="4941999"/>
          <a:ext cx="3161217" cy="16157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17" imgW="1996920" imgH="1022400" progId="Visio.Drawing.11">
                  <p:embed/>
                </p:oleObj>
              </mc:Choice>
              <mc:Fallback>
                <p:oleObj name="Visio" r:id="rId17" imgW="1996920" imgH="1022400" progId="Visio.Drawing.11">
                  <p:embed/>
                  <p:pic>
                    <p:nvPicPr>
                      <p:cNvPr id="0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5431" y="4941999"/>
                        <a:ext cx="3161217" cy="161579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5" name="文本框 54">
            <a:extLst>
              <a:ext uri="{FF2B5EF4-FFF2-40B4-BE49-F238E27FC236}">
                <a16:creationId xmlns:a16="http://schemas.microsoft.com/office/drawing/2014/main" id="{EBBB523E-D607-8640-4989-298566318E2D}"/>
              </a:ext>
            </a:extLst>
          </p:cNvPr>
          <p:cNvSpPr txBox="1"/>
          <p:nvPr/>
        </p:nvSpPr>
        <p:spPr>
          <a:xfrm>
            <a:off x="3636524" y="6150679"/>
            <a:ext cx="61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图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endParaRPr lang="zh-CN" altLang="en-US" dirty="0"/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DFEDD563-BFA0-B884-44E1-477EAF245321}"/>
              </a:ext>
            </a:extLst>
          </p:cNvPr>
          <p:cNvSpPr txBox="1"/>
          <p:nvPr/>
        </p:nvSpPr>
        <p:spPr>
          <a:xfrm>
            <a:off x="4369282" y="5839581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等效后的电路如</a:t>
            </a:r>
            <a:r>
              <a:rPr lang="zh-CN" altLang="en-US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左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图</a:t>
            </a:r>
            <a:r>
              <a:rPr lang="en-US" altLang="zh-CN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zh-CN" sz="18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所示。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9C61A51-067F-3244-2FDD-1CC930A2633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6FF182B-870A-4FE8-A470-49D8A1ADC9E9}" type="slidenum">
              <a:rPr lang="en-US" altLang="zh-CN" smtClean="0"/>
              <a:pPr/>
              <a:t>23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44100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31" grpId="0"/>
      <p:bldP spid="33" grpId="0"/>
      <p:bldP spid="42" grpId="0"/>
      <p:bldP spid="44" grpId="0"/>
      <p:bldP spid="49" grpId="0"/>
      <p:bldP spid="52" grpId="0"/>
      <p:bldP spid="55" grpId="0"/>
      <p:bldP spid="5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FBE3C5-C282-1D93-8BA1-94FE893B4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8686800" cy="533400"/>
          </a:xfrm>
        </p:spPr>
        <p:txBody>
          <a:bodyPr/>
          <a:lstStyle/>
          <a:p>
            <a:r>
              <a:rPr lang="en-US" altLang="zh-CN" dirty="0">
                <a:solidFill>
                  <a:srgbClr val="000000"/>
                </a:solidFill>
              </a:rPr>
              <a:t>8.1-8.4 </a:t>
            </a:r>
            <a:r>
              <a:rPr lang="zh-CN" altLang="en-US" dirty="0">
                <a:solidFill>
                  <a:srgbClr val="000000"/>
                </a:solidFill>
              </a:rPr>
              <a:t>例</a:t>
            </a:r>
            <a:r>
              <a:rPr lang="en-US" altLang="zh-CN" dirty="0">
                <a:solidFill>
                  <a:srgbClr val="000000"/>
                </a:solidFill>
              </a:rPr>
              <a:t>2</a:t>
            </a:r>
            <a:endParaRPr lang="zh-CN" altLang="en-US" sz="30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253E947-212F-3D43-1777-0C5719085D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901"/>
          <a:stretch/>
        </p:blipFill>
        <p:spPr>
          <a:xfrm>
            <a:off x="457200" y="1108106"/>
            <a:ext cx="8434804" cy="312715"/>
          </a:xfrm>
          <a:prstGeom prst="rect">
            <a:avLst/>
          </a:prstGeom>
        </p:spPr>
      </p:pic>
      <p:graphicFrame>
        <p:nvGraphicFramePr>
          <p:cNvPr id="54" name="对象 53">
            <a:extLst>
              <a:ext uri="{FF2B5EF4-FFF2-40B4-BE49-F238E27FC236}">
                <a16:creationId xmlns:a16="http://schemas.microsoft.com/office/drawing/2014/main" id="{1C8B1204-0AAD-5B74-81C4-14B188F01A0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61873821"/>
              </p:ext>
            </p:extLst>
          </p:nvPr>
        </p:nvGraphicFramePr>
        <p:xfrm>
          <a:off x="393812" y="1484613"/>
          <a:ext cx="3161217" cy="16157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1996920" imgH="1022400" progId="Visio.Drawing.11">
                  <p:embed/>
                </p:oleObj>
              </mc:Choice>
              <mc:Fallback>
                <p:oleObj name="Visio" r:id="rId3" imgW="1996920" imgH="1022400" progId="Visio.Drawing.11">
                  <p:embed/>
                  <p:pic>
                    <p:nvPicPr>
                      <p:cNvPr id="54" name="对象 53">
                        <a:extLst>
                          <a:ext uri="{FF2B5EF4-FFF2-40B4-BE49-F238E27FC236}">
                            <a16:creationId xmlns:a16="http://schemas.microsoft.com/office/drawing/2014/main" id="{1C8B1204-0AAD-5B74-81C4-14B188F01A0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3812" y="1484613"/>
                        <a:ext cx="3161217" cy="161579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5" name="文本框 54">
            <a:extLst>
              <a:ext uri="{FF2B5EF4-FFF2-40B4-BE49-F238E27FC236}">
                <a16:creationId xmlns:a16="http://schemas.microsoft.com/office/drawing/2014/main" id="{EBBB523E-D607-8640-4989-298566318E2D}"/>
              </a:ext>
            </a:extLst>
          </p:cNvPr>
          <p:cNvSpPr txBox="1"/>
          <p:nvPr/>
        </p:nvSpPr>
        <p:spPr>
          <a:xfrm>
            <a:off x="3323440" y="2731071"/>
            <a:ext cx="61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图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endParaRPr lang="zh-CN" altLang="en-US" dirty="0"/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DFEDD563-BFA0-B884-44E1-477EAF245321}"/>
              </a:ext>
            </a:extLst>
          </p:cNvPr>
          <p:cNvSpPr txBox="1"/>
          <p:nvPr/>
        </p:nvSpPr>
        <p:spPr>
          <a:xfrm>
            <a:off x="3935440" y="1599406"/>
            <a:ext cx="4572000" cy="7253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等效后的电路如</a:t>
            </a:r>
            <a:r>
              <a:rPr lang="zh-CN" altLang="en-US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左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图</a:t>
            </a:r>
            <a:r>
              <a:rPr lang="en-US" altLang="zh-CN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zh-CN" sz="18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所示。</a:t>
            </a:r>
            <a:endParaRPr lang="en-US" altLang="zh-CN" sz="1800" kern="100" dirty="0">
              <a:effectLst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lnSpc>
                <a:spcPct val="120000"/>
              </a:lnSpc>
            </a:pP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当</a:t>
            </a:r>
            <a:r>
              <a:rPr lang="en-US" altLang="zh-CN" i="1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t</a:t>
            </a:r>
            <a:r>
              <a:rPr lang="zh-CN" altLang="en-US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＜</a:t>
            </a:r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时，电路处于稳态，电容开路。</a:t>
            </a:r>
            <a:endParaRPr lang="zh-CN" altLang="zh-CN" sz="14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748ACE41-1298-0704-11A6-B75084068EF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69107080"/>
              </p:ext>
            </p:extLst>
          </p:nvPr>
        </p:nvGraphicFramePr>
        <p:xfrm>
          <a:off x="4980471" y="2324733"/>
          <a:ext cx="2701865" cy="6254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714500" imgH="393700" progId="Equation.DSMT4">
                  <p:embed/>
                </p:oleObj>
              </mc:Choice>
              <mc:Fallback>
                <p:oleObj name="Equation" r:id="rId5" imgW="1714500" imgH="393700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80471" y="2324733"/>
                        <a:ext cx="2701865" cy="62543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300DB5FA-0D24-D017-BB2A-9E668E33C95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16964723"/>
              </p:ext>
            </p:extLst>
          </p:nvPr>
        </p:nvGraphicFramePr>
        <p:xfrm>
          <a:off x="5716276" y="3038365"/>
          <a:ext cx="2297583" cy="3684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422400" imgH="228600" progId="Equation.DSMT4">
                  <p:embed/>
                </p:oleObj>
              </mc:Choice>
              <mc:Fallback>
                <p:oleObj name="Equation" r:id="rId7" imgW="1422400" imgH="2286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16276" y="3038365"/>
                        <a:ext cx="2297583" cy="36843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" name="文本框 31">
            <a:extLst>
              <a:ext uri="{FF2B5EF4-FFF2-40B4-BE49-F238E27FC236}">
                <a16:creationId xmlns:a16="http://schemas.microsoft.com/office/drawing/2014/main" id="{78788360-5B95-6AD8-6CA1-46977A8E64CC}"/>
              </a:ext>
            </a:extLst>
          </p:cNvPr>
          <p:cNvSpPr txBox="1"/>
          <p:nvPr/>
        </p:nvSpPr>
        <p:spPr>
          <a:xfrm>
            <a:off x="3942319" y="3037465"/>
            <a:ext cx="17165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由换路定律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，</a:t>
            </a:r>
            <a:endParaRPr lang="zh-CN" altLang="en-US" dirty="0"/>
          </a:p>
        </p:txBody>
      </p:sp>
      <p:graphicFrame>
        <p:nvGraphicFramePr>
          <p:cNvPr id="12" name="对象 11">
            <a:extLst>
              <a:ext uri="{FF2B5EF4-FFF2-40B4-BE49-F238E27FC236}">
                <a16:creationId xmlns:a16="http://schemas.microsoft.com/office/drawing/2014/main" id="{20278881-3F76-BC7D-084F-7B5572C4947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73004045"/>
              </p:ext>
            </p:extLst>
          </p:nvPr>
        </p:nvGraphicFramePr>
        <p:xfrm>
          <a:off x="4022092" y="4529571"/>
          <a:ext cx="4724657" cy="6293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2654280" imgH="355320" progId="Equation.DSMT4">
                  <p:embed/>
                </p:oleObj>
              </mc:Choice>
              <mc:Fallback>
                <p:oleObj name="Equation" r:id="rId9" imgW="2654280" imgH="35532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22092" y="4529571"/>
                        <a:ext cx="4724657" cy="62934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" name="文本框 33">
            <a:extLst>
              <a:ext uri="{FF2B5EF4-FFF2-40B4-BE49-F238E27FC236}">
                <a16:creationId xmlns:a16="http://schemas.microsoft.com/office/drawing/2014/main" id="{C2DDC254-4BEF-B309-70DE-374AC5D38CD9}"/>
              </a:ext>
            </a:extLst>
          </p:cNvPr>
          <p:cNvSpPr txBox="1"/>
          <p:nvPr/>
        </p:nvSpPr>
        <p:spPr>
          <a:xfrm>
            <a:off x="3935440" y="3447507"/>
            <a:ext cx="4572000" cy="10565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为求解</a:t>
            </a:r>
            <a:r>
              <a:rPr lang="en-US" altLang="zh-CN" i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u</a:t>
            </a:r>
            <a:r>
              <a:rPr lang="en-US" altLang="zh-CN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(0</a:t>
            </a:r>
            <a:r>
              <a:rPr lang="en-US" altLang="zh-CN" kern="100" baseline="-250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+</a:t>
            </a:r>
            <a:r>
              <a:rPr lang="en-US" altLang="zh-CN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lang="zh-CN" altLang="en-US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zh-CN" altLang="en-US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将电容处换成一量值为</a:t>
            </a:r>
            <a:r>
              <a:rPr kumimoji="0" lang="en-US" altLang="zh-CN" sz="1800" b="0" i="1" u="none" strike="noStrike" kern="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u</a:t>
            </a:r>
            <a:r>
              <a:rPr kumimoji="0" lang="en-US" altLang="zh-CN" sz="1800" b="0" i="0" u="none" strike="noStrike" kern="100" cap="none" spc="0" normalizeH="0" baseline="-2500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</a:t>
            </a:r>
            <a:r>
              <a:rPr kumimoji="0" lang="en-US" altLang="zh-CN" sz="18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(0</a:t>
            </a:r>
            <a:r>
              <a:rPr kumimoji="0" lang="en-US" altLang="zh-CN" sz="1800" b="0" i="0" u="none" strike="noStrike" kern="1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+</a:t>
            </a:r>
            <a:r>
              <a:rPr kumimoji="0" lang="en-US" altLang="zh-CN" sz="18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kumimoji="0" lang="zh-CN" altLang="en-US" sz="18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的电压源，电路可改画为左图</a:t>
            </a:r>
            <a:r>
              <a:rPr kumimoji="0" lang="en-US" altLang="zh-CN" sz="18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4</a:t>
            </a:r>
            <a:r>
              <a:rPr kumimoji="0" lang="zh-CN" altLang="en-US" sz="18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（熟练后也可不改画）</a:t>
            </a:r>
            <a:endParaRPr lang="zh-CN" altLang="en-US" dirty="0"/>
          </a:p>
        </p:txBody>
      </p:sp>
      <p:graphicFrame>
        <p:nvGraphicFramePr>
          <p:cNvPr id="36" name="对象 35">
            <a:extLst>
              <a:ext uri="{FF2B5EF4-FFF2-40B4-BE49-F238E27FC236}">
                <a16:creationId xmlns:a16="http://schemas.microsoft.com/office/drawing/2014/main" id="{193AFB34-59A6-FE0E-55E8-DDDB3A53E2B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10502056"/>
              </p:ext>
            </p:extLst>
          </p:nvPr>
        </p:nvGraphicFramePr>
        <p:xfrm>
          <a:off x="355600" y="3187700"/>
          <a:ext cx="3162300" cy="1616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11" imgW="1996920" imgH="1022400" progId="Visio.Drawing.11">
                  <p:embed/>
                </p:oleObj>
              </mc:Choice>
              <mc:Fallback>
                <p:oleObj name="Visio" r:id="rId11" imgW="1996920" imgH="1022400" progId="Visio.Drawing.11">
                  <p:embed/>
                  <p:pic>
                    <p:nvPicPr>
                      <p:cNvPr id="54" name="对象 53">
                        <a:extLst>
                          <a:ext uri="{FF2B5EF4-FFF2-40B4-BE49-F238E27FC236}">
                            <a16:creationId xmlns:a16="http://schemas.microsoft.com/office/drawing/2014/main" id="{1C8B1204-0AAD-5B74-81C4-14B188F01A0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5600" y="3187700"/>
                        <a:ext cx="3162300" cy="161607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" name="文本框 36">
            <a:extLst>
              <a:ext uri="{FF2B5EF4-FFF2-40B4-BE49-F238E27FC236}">
                <a16:creationId xmlns:a16="http://schemas.microsoft.com/office/drawing/2014/main" id="{5CFD24E0-168A-7CCA-7D26-7C8DF5D6A735}"/>
              </a:ext>
            </a:extLst>
          </p:cNvPr>
          <p:cNvSpPr txBox="1"/>
          <p:nvPr/>
        </p:nvSpPr>
        <p:spPr>
          <a:xfrm>
            <a:off x="3326879" y="4434161"/>
            <a:ext cx="61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图</a:t>
            </a:r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4</a:t>
            </a:r>
            <a:endParaRPr lang="zh-CN" altLang="en-US" dirty="0"/>
          </a:p>
        </p:txBody>
      </p:sp>
      <p:graphicFrame>
        <p:nvGraphicFramePr>
          <p:cNvPr id="15" name="对象 14">
            <a:extLst>
              <a:ext uri="{FF2B5EF4-FFF2-40B4-BE49-F238E27FC236}">
                <a16:creationId xmlns:a16="http://schemas.microsoft.com/office/drawing/2014/main" id="{61A798DE-A879-1A35-F5D8-378DF9FBBC8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30216665"/>
              </p:ext>
            </p:extLst>
          </p:nvPr>
        </p:nvGraphicFramePr>
        <p:xfrm>
          <a:off x="1452489" y="5182039"/>
          <a:ext cx="2027735" cy="4135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1117600" imgH="228600" progId="Equation.DSMT4">
                  <p:embed/>
                </p:oleObj>
              </mc:Choice>
              <mc:Fallback>
                <p:oleObj name="Equation" r:id="rId13" imgW="1117600" imgH="228600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52489" y="5182039"/>
                        <a:ext cx="2027735" cy="41358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" name="文本框 39">
            <a:extLst>
              <a:ext uri="{FF2B5EF4-FFF2-40B4-BE49-F238E27FC236}">
                <a16:creationId xmlns:a16="http://schemas.microsoft.com/office/drawing/2014/main" id="{7883447E-6590-299B-513E-8F4C81D96623}"/>
              </a:ext>
            </a:extLst>
          </p:cNvPr>
          <p:cNvSpPr txBox="1"/>
          <p:nvPr/>
        </p:nvSpPr>
        <p:spPr>
          <a:xfrm>
            <a:off x="3969394" y="5182039"/>
            <a:ext cx="16787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18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时间常数</a:t>
            </a:r>
            <a:endParaRPr lang="zh-CN" altLang="en-US" dirty="0"/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6EA5623F-69DA-292A-B7D3-2E47E3876F31}"/>
              </a:ext>
            </a:extLst>
          </p:cNvPr>
          <p:cNvSpPr txBox="1"/>
          <p:nvPr/>
        </p:nvSpPr>
        <p:spPr>
          <a:xfrm>
            <a:off x="209741" y="5154607"/>
            <a:ext cx="21833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稳态解</a:t>
            </a:r>
            <a:endParaRPr lang="zh-CN" altLang="en-US" dirty="0"/>
          </a:p>
        </p:txBody>
      </p:sp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39D23F35-7B89-B238-D6B2-192ED114858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88578401"/>
              </p:ext>
            </p:extLst>
          </p:nvPr>
        </p:nvGraphicFramePr>
        <p:xfrm>
          <a:off x="5187674" y="5215259"/>
          <a:ext cx="2787031" cy="3084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1574117" imgH="177723" progId="Equation.DSMT4">
                  <p:embed/>
                </p:oleObj>
              </mc:Choice>
              <mc:Fallback>
                <p:oleObj name="Equation" r:id="rId15" imgW="1574117" imgH="177723" progId="Equation.DSMT4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87674" y="5215259"/>
                        <a:ext cx="2787031" cy="30842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6" name="文本框 45">
            <a:extLst>
              <a:ext uri="{FF2B5EF4-FFF2-40B4-BE49-F238E27FC236}">
                <a16:creationId xmlns:a16="http://schemas.microsoft.com/office/drawing/2014/main" id="{23C9D959-4C40-C289-C729-9CD4EBEB9735}"/>
              </a:ext>
            </a:extLst>
          </p:cNvPr>
          <p:cNvSpPr txBox="1"/>
          <p:nvPr/>
        </p:nvSpPr>
        <p:spPr>
          <a:xfrm>
            <a:off x="1758321" y="5823161"/>
            <a:ext cx="21771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18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由三要素公式得：</a:t>
            </a:r>
            <a:endParaRPr lang="zh-CN" altLang="en-US" dirty="0"/>
          </a:p>
        </p:txBody>
      </p:sp>
      <p:graphicFrame>
        <p:nvGraphicFramePr>
          <p:cNvPr id="22" name="对象 21">
            <a:extLst>
              <a:ext uri="{FF2B5EF4-FFF2-40B4-BE49-F238E27FC236}">
                <a16:creationId xmlns:a16="http://schemas.microsoft.com/office/drawing/2014/main" id="{A813A3C2-F75A-443C-3423-CAD8F77C407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68925372"/>
              </p:ext>
            </p:extLst>
          </p:nvPr>
        </p:nvGraphicFramePr>
        <p:xfrm>
          <a:off x="3935440" y="5823161"/>
          <a:ext cx="2394881" cy="3693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1320480" imgH="203040" progId="Equation.DSMT4">
                  <p:embed/>
                </p:oleObj>
              </mc:Choice>
              <mc:Fallback>
                <p:oleObj name="Equation" r:id="rId17" imgW="1320480" imgH="203040" progId="Equation.DSMT4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35440" y="5823161"/>
                        <a:ext cx="2394881" cy="36933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21947F1-CD53-9524-5254-CF6FEA493F6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6FF182B-870A-4FE8-A470-49D8A1ADC9E9}" type="slidenum">
              <a:rPr lang="en-US" altLang="zh-CN" smtClean="0"/>
              <a:pPr/>
              <a:t>24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01031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4" grpId="0"/>
      <p:bldP spid="37" grpId="0"/>
      <p:bldP spid="40" grpId="0"/>
      <p:bldP spid="41" grpId="0"/>
      <p:bldP spid="4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FBE3C5-C282-1D93-8BA1-94FE893B4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8686800" cy="533400"/>
          </a:xfrm>
        </p:spPr>
        <p:txBody>
          <a:bodyPr/>
          <a:lstStyle/>
          <a:p>
            <a:r>
              <a:rPr lang="en-US" altLang="zh-CN" dirty="0">
                <a:solidFill>
                  <a:srgbClr val="000000"/>
                </a:solidFill>
              </a:rPr>
              <a:t>8.1-8.4 </a:t>
            </a:r>
            <a:r>
              <a:rPr lang="zh-CN" altLang="en-US" dirty="0">
                <a:solidFill>
                  <a:srgbClr val="000000"/>
                </a:solidFill>
              </a:rPr>
              <a:t>例</a:t>
            </a:r>
            <a:r>
              <a:rPr lang="en-US" altLang="zh-CN" dirty="0">
                <a:solidFill>
                  <a:srgbClr val="000000"/>
                </a:solidFill>
              </a:rPr>
              <a:t>3</a:t>
            </a:r>
            <a:endParaRPr lang="zh-CN" altLang="en-US" sz="30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B78970B-7FD3-2D9A-B8F0-A7681A4BC6C9}"/>
              </a:ext>
            </a:extLst>
          </p:cNvPr>
          <p:cNvSpPr txBox="1"/>
          <p:nvPr/>
        </p:nvSpPr>
        <p:spPr>
          <a:xfrm>
            <a:off x="251996" y="990600"/>
            <a:ext cx="8640008" cy="8115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zh-CN" sz="2000" kern="1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图示电路原处于稳态，</a:t>
            </a:r>
            <a:r>
              <a:rPr lang="en-US" altLang="zh-CN" sz="2000" i="1" kern="1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U</a:t>
            </a:r>
            <a:r>
              <a:rPr lang="en-US" altLang="zh-CN" sz="2000" kern="100" baseline="-250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S</a:t>
            </a:r>
            <a:r>
              <a:rPr lang="zh-CN" altLang="zh-CN" sz="2000" kern="1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＝</a:t>
            </a:r>
            <a:r>
              <a:rPr lang="en-US" altLang="zh-CN" sz="2000" kern="1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20V</a:t>
            </a:r>
            <a:r>
              <a:rPr lang="zh-CN" altLang="zh-CN" sz="2000" kern="1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2000" i="1" kern="1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C</a:t>
            </a:r>
            <a:r>
              <a:rPr lang="zh-CN" altLang="zh-CN" sz="2000" kern="1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＝</a:t>
            </a:r>
            <a:r>
              <a:rPr lang="en-US" altLang="zh-CN" sz="2000" kern="1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0.025F</a:t>
            </a:r>
            <a:r>
              <a:rPr lang="zh-CN" altLang="zh-CN" sz="2000" kern="1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2000" i="1" kern="1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u</a:t>
            </a:r>
            <a:r>
              <a:rPr lang="en-US" altLang="zh-CN" sz="2000" kern="100" baseline="-250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S1</a:t>
            </a:r>
            <a:r>
              <a:rPr lang="zh-CN" altLang="zh-CN" sz="2000" kern="1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＝</a:t>
            </a:r>
            <a:r>
              <a:rPr lang="en-US" altLang="zh-CN" sz="2000" kern="1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5cos(10t)V</a:t>
            </a:r>
            <a:r>
              <a:rPr lang="zh-CN" altLang="zh-CN" sz="2000" kern="1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。</a:t>
            </a:r>
            <a:r>
              <a:rPr lang="en-US" altLang="zh-CN" sz="2000" kern="1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t</a:t>
            </a:r>
            <a:r>
              <a:rPr lang="zh-CN" altLang="zh-CN" sz="2000" kern="1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＝</a:t>
            </a:r>
            <a:r>
              <a:rPr lang="en-US" altLang="zh-CN" sz="2000" kern="1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zh-CN" altLang="zh-CN" sz="2000" kern="1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时开关</a:t>
            </a:r>
            <a:r>
              <a:rPr lang="en-US" altLang="zh-CN" sz="2000" kern="1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K</a:t>
            </a:r>
            <a:r>
              <a:rPr lang="zh-CN" altLang="zh-CN" sz="2000" kern="1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由闭合突然断开，试用三要素分析法求</a:t>
            </a:r>
            <a:r>
              <a:rPr lang="en-US" altLang="zh-CN" sz="2000" kern="1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t</a:t>
            </a:r>
            <a:r>
              <a:rPr lang="zh-CN" altLang="zh-CN" sz="2000" kern="1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＞</a:t>
            </a:r>
            <a:r>
              <a:rPr lang="en-US" altLang="zh-CN" sz="2000" kern="1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zh-CN" altLang="zh-CN" sz="2000" kern="1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时的全响应</a:t>
            </a:r>
            <a:r>
              <a:rPr lang="en-US" altLang="zh-CN" sz="2000" kern="1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u</a:t>
            </a:r>
            <a:r>
              <a:rPr lang="en-US" altLang="zh-CN" sz="2000" kern="100" baseline="-250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C</a:t>
            </a:r>
            <a:r>
              <a:rPr lang="zh-CN" altLang="zh-CN" sz="2000" kern="1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。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C7773AE-7E3F-03C5-C02E-DF752812FE08}"/>
              </a:ext>
            </a:extLst>
          </p:cNvPr>
          <p:cNvSpPr txBox="1"/>
          <p:nvPr/>
        </p:nvSpPr>
        <p:spPr>
          <a:xfrm>
            <a:off x="4674601" y="1802169"/>
            <a:ext cx="3956732" cy="1163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zh-CN" altLang="en-US" sz="2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直流</a:t>
            </a:r>
            <a:r>
              <a:rPr lang="en-US" altLang="zh-CN" sz="2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+</a:t>
            </a:r>
            <a:r>
              <a:rPr lang="zh-CN" altLang="en-US" sz="2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正弦电源作用下的一阶电路，适当简化，三要素法</a:t>
            </a:r>
            <a:r>
              <a:rPr lang="en-US" altLang="zh-CN" sz="2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</a:p>
          <a:p>
            <a:pPr>
              <a:lnSpc>
                <a:spcPct val="120000"/>
              </a:lnSpc>
            </a:pPr>
            <a:r>
              <a:rPr lang="zh-CN" altLang="en-US" sz="2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提示：利用戴维南定理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68C39FE-CA56-06CC-7D07-DE12E5D0D6B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9" r="3786"/>
          <a:stretch/>
        </p:blipFill>
        <p:spPr bwMode="auto">
          <a:xfrm>
            <a:off x="326459" y="1802169"/>
            <a:ext cx="4216200" cy="202666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FEA63BD3-A159-CCBC-352B-E1C93FF83217}"/>
              </a:ext>
            </a:extLst>
          </p:cNvPr>
          <p:cNvSpPr txBox="1"/>
          <p:nvPr/>
        </p:nvSpPr>
        <p:spPr>
          <a:xfrm>
            <a:off x="2037362" y="4001325"/>
            <a:ext cx="527447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请先独立完成后，再翻到次页查看答案！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26803CDB-9F0D-C9DC-A585-9DCBCE0E2D4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6FF182B-870A-4FE8-A470-49D8A1ADC9E9}" type="slidenum">
              <a:rPr lang="en-US" altLang="zh-CN" smtClean="0"/>
              <a:pPr/>
              <a:t>25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268809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46D638F-3487-EF0B-9872-AC1F8B01FF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7" y="0"/>
            <a:ext cx="9139126" cy="6858000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FB9E19D-BC65-0596-0594-C57233A1AD6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F90929-780C-404C-AC0A-2B5DDEE8C294}" type="slidenum">
              <a:rPr lang="en-US" altLang="zh-CN" smtClean="0"/>
              <a:pPr/>
              <a:t>26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347828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95CB0742-789B-8B32-716E-7E23E96B79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7" y="0"/>
            <a:ext cx="9139126" cy="6858000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C0056612-A1A2-F9CE-93EA-7600C9E3B4E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F90929-780C-404C-AC0A-2B5DDEE8C294}" type="slidenum">
              <a:rPr lang="en-US" altLang="zh-CN" smtClean="0"/>
              <a:pPr/>
              <a:t>27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660753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FBE3C5-C282-1D93-8BA1-94FE893B4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8686800" cy="533400"/>
          </a:xfrm>
        </p:spPr>
        <p:txBody>
          <a:bodyPr/>
          <a:lstStyle/>
          <a:p>
            <a:r>
              <a:rPr lang="en-US" altLang="zh-CN" dirty="0">
                <a:solidFill>
                  <a:srgbClr val="000000"/>
                </a:solidFill>
              </a:rPr>
              <a:t>8.1-8.4 </a:t>
            </a:r>
            <a:r>
              <a:rPr lang="zh-CN" altLang="en-US" dirty="0">
                <a:solidFill>
                  <a:srgbClr val="000000"/>
                </a:solidFill>
              </a:rPr>
              <a:t>例</a:t>
            </a:r>
            <a:r>
              <a:rPr lang="en-US" altLang="zh-CN" dirty="0">
                <a:solidFill>
                  <a:srgbClr val="000000"/>
                </a:solidFill>
              </a:rPr>
              <a:t>4</a:t>
            </a:r>
            <a:endParaRPr lang="zh-CN" altLang="en-US" sz="30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B164B01-3877-FECD-8331-BF30B44F24FB}"/>
              </a:ext>
            </a:extLst>
          </p:cNvPr>
          <p:cNvSpPr txBox="1"/>
          <p:nvPr/>
        </p:nvSpPr>
        <p:spPr>
          <a:xfrm>
            <a:off x="4961963" y="1839267"/>
            <a:ext cx="3956732" cy="79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（正弦电源作用下的一阶电路，</a:t>
            </a:r>
            <a:endParaRPr lang="en-US" altLang="zh-CN" sz="200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2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三要素法）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6797BF6-DAB1-78B4-6D9B-DD589515CC08}"/>
              </a:ext>
            </a:extLst>
          </p:cNvPr>
          <p:cNvSpPr txBox="1"/>
          <p:nvPr/>
        </p:nvSpPr>
        <p:spPr>
          <a:xfrm>
            <a:off x="1934760" y="3561810"/>
            <a:ext cx="527447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请先独立完成后，再翻到次页查看答案！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04FAA42-F916-BE6C-A3F9-DDAE21B6ACAF}"/>
              </a:ext>
            </a:extLst>
          </p:cNvPr>
          <p:cNvSpPr txBox="1"/>
          <p:nvPr/>
        </p:nvSpPr>
        <p:spPr>
          <a:xfrm>
            <a:off x="278687" y="998956"/>
            <a:ext cx="8640008" cy="7956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zh-CN" sz="2000" kern="1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图示电路</a:t>
            </a:r>
            <a:r>
              <a:rPr lang="zh-CN" altLang="en-US" sz="2000" kern="1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原处于稳态</a:t>
            </a:r>
            <a:r>
              <a:rPr lang="zh-CN" altLang="zh-CN" sz="2000" kern="1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2000" i="1" kern="1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u</a:t>
            </a:r>
            <a:r>
              <a:rPr lang="en-US" altLang="zh-CN" sz="2000" kern="100" baseline="-250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S</a:t>
            </a:r>
            <a:r>
              <a:rPr lang="en-US" altLang="zh-CN" sz="2000" kern="1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(t)</a:t>
            </a:r>
            <a:r>
              <a:rPr lang="zh-CN" altLang="zh-CN" sz="2000" kern="1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＝</a:t>
            </a:r>
            <a:r>
              <a:rPr lang="en-US" altLang="zh-CN" sz="2000" kern="1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60</a:t>
            </a:r>
            <a:r>
              <a:rPr lang="en-US" altLang="zh-CN" sz="2000" kern="1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cos(100</a:t>
            </a:r>
            <a:r>
              <a:rPr lang="en-US" altLang="zh-CN" sz="2000" i="1" kern="1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t</a:t>
            </a:r>
            <a:r>
              <a:rPr lang="zh-CN" altLang="en-US" sz="2000" kern="1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＋</a:t>
            </a:r>
            <a:r>
              <a:rPr lang="en-US" altLang="zh-CN" sz="2000" kern="1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90</a:t>
            </a:r>
            <a:r>
              <a:rPr lang="en-US" altLang="zh-CN" sz="2000" kern="100" dirty="0">
                <a:effectLst/>
                <a:latin typeface="Dotum" panose="020B0600000101010101" pitchFamily="34" charset="-127"/>
                <a:ea typeface="Dotum" panose="020B0600000101010101" pitchFamily="34" charset="-127"/>
                <a:cs typeface="Times New Roman" panose="02020603050405020304" pitchFamily="18" charset="0"/>
              </a:rPr>
              <a:t>°</a:t>
            </a:r>
            <a:r>
              <a:rPr lang="en-US" altLang="zh-CN" sz="2000" kern="1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)V</a:t>
            </a:r>
            <a:r>
              <a:rPr lang="zh-CN" altLang="en-US" sz="2000" kern="1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2000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R</a:t>
            </a:r>
            <a:r>
              <a:rPr lang="en-US" altLang="zh-CN" sz="2000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＝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9Ω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kumimoji="0" lang="en-US" altLang="zh-CN" sz="20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</a:t>
            </a:r>
            <a:r>
              <a:rPr lang="en-US" altLang="zh-CN" sz="2000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＝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7Ω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kumimoji="0" lang="en-US" altLang="zh-CN" sz="20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</a:t>
            </a:r>
            <a:r>
              <a:rPr kumimoji="0" lang="zh-CN" altLang="en-US" sz="2000" b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＝</a:t>
            </a:r>
            <a:r>
              <a:rPr kumimoji="0" lang="en-US" altLang="zh-CN" sz="2000" b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0.12H</a:t>
            </a:r>
            <a:r>
              <a:rPr kumimoji="0" lang="zh-CN" altLang="en-US" sz="2000" b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r>
              <a:rPr lang="en-US" altLang="zh-CN" sz="2000" i="1" kern="1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t</a:t>
            </a:r>
            <a:r>
              <a:rPr lang="zh-CN" altLang="zh-CN" sz="2000" kern="1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＝</a:t>
            </a:r>
            <a:r>
              <a:rPr lang="en-US" altLang="zh-CN" sz="2000" kern="1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zh-CN" altLang="zh-CN" sz="2000" kern="1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时开关突然</a:t>
            </a:r>
            <a:r>
              <a:rPr lang="zh-CN" altLang="en-US" sz="2000" kern="1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闭合</a:t>
            </a:r>
            <a:r>
              <a:rPr lang="zh-CN" altLang="zh-CN" sz="2000" kern="1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，试用三要素分析法求</a:t>
            </a:r>
            <a:r>
              <a:rPr lang="en-US" altLang="zh-CN" sz="2000" i="1" kern="1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t</a:t>
            </a:r>
            <a:r>
              <a:rPr lang="zh-CN" altLang="zh-CN" sz="2000" kern="1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＞</a:t>
            </a:r>
            <a:r>
              <a:rPr lang="en-US" altLang="zh-CN" sz="2000" kern="1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zh-CN" altLang="zh-CN" sz="2000" kern="1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时的</a:t>
            </a:r>
            <a:r>
              <a:rPr lang="zh-CN" altLang="en-US" sz="2000" kern="1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电流</a:t>
            </a:r>
            <a:r>
              <a:rPr lang="en-US" altLang="zh-CN" sz="2000" i="1" kern="1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000" kern="1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000" i="1" kern="1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t</a:t>
            </a:r>
            <a:r>
              <a:rPr lang="en-US" altLang="zh-CN" sz="2000" kern="1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lang="zh-CN" altLang="zh-CN" sz="2000" kern="1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。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DAED0A3B-B8B5-4226-280F-6080A1C2A3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856" y="1764547"/>
            <a:ext cx="3491999" cy="1331589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BA35B5F-4108-2AE0-95D5-F04C368F6D9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6FF182B-870A-4FE8-A470-49D8A1ADC9E9}" type="slidenum">
              <a:rPr lang="en-US" altLang="zh-CN" smtClean="0"/>
              <a:pPr/>
              <a:t>28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133668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FBE3C5-C282-1D93-8BA1-94FE893B4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8686800" cy="533400"/>
          </a:xfrm>
        </p:spPr>
        <p:txBody>
          <a:bodyPr/>
          <a:lstStyle/>
          <a:p>
            <a:r>
              <a:rPr lang="en-US" altLang="zh-CN" dirty="0">
                <a:solidFill>
                  <a:srgbClr val="000000"/>
                </a:solidFill>
              </a:rPr>
              <a:t>8.1-8.4 </a:t>
            </a:r>
            <a:r>
              <a:rPr lang="zh-CN" altLang="en-US" dirty="0">
                <a:solidFill>
                  <a:srgbClr val="000000"/>
                </a:solidFill>
              </a:rPr>
              <a:t>例</a:t>
            </a:r>
            <a:r>
              <a:rPr lang="en-US" altLang="zh-CN" dirty="0">
                <a:solidFill>
                  <a:srgbClr val="000000"/>
                </a:solidFill>
              </a:rPr>
              <a:t>4</a:t>
            </a:r>
            <a:endParaRPr lang="zh-CN" altLang="en-US" sz="3000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04FAA42-F916-BE6C-A3F9-DDAE21B6ACAF}"/>
              </a:ext>
            </a:extLst>
          </p:cNvPr>
          <p:cNvSpPr txBox="1"/>
          <p:nvPr/>
        </p:nvSpPr>
        <p:spPr>
          <a:xfrm>
            <a:off x="278687" y="998956"/>
            <a:ext cx="8640008" cy="7956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zh-CN" sz="2000" kern="1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图示电路</a:t>
            </a:r>
            <a:r>
              <a:rPr lang="zh-CN" altLang="en-US" sz="2000" kern="1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原处于稳态</a:t>
            </a:r>
            <a:r>
              <a:rPr lang="zh-CN" altLang="zh-CN" sz="2000" kern="1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2000" i="1" kern="1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u</a:t>
            </a:r>
            <a:r>
              <a:rPr lang="en-US" altLang="zh-CN" sz="2000" kern="100" baseline="-250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S</a:t>
            </a:r>
            <a:r>
              <a:rPr lang="en-US" altLang="zh-CN" sz="2000" kern="1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(t)</a:t>
            </a:r>
            <a:r>
              <a:rPr lang="zh-CN" altLang="zh-CN" sz="2000" kern="1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＝</a:t>
            </a:r>
            <a:r>
              <a:rPr lang="en-US" altLang="zh-CN" sz="2000" kern="1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60</a:t>
            </a:r>
            <a:r>
              <a:rPr lang="en-US" altLang="zh-CN" sz="2000" kern="1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cos(100</a:t>
            </a:r>
            <a:r>
              <a:rPr lang="en-US" altLang="zh-CN" sz="2000" i="1" kern="1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t</a:t>
            </a:r>
            <a:r>
              <a:rPr lang="zh-CN" altLang="en-US" sz="2000" kern="1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＋</a:t>
            </a:r>
            <a:r>
              <a:rPr lang="en-US" altLang="zh-CN" sz="2000" kern="1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90</a:t>
            </a:r>
            <a:r>
              <a:rPr lang="en-US" altLang="zh-CN" sz="2000" kern="100" dirty="0">
                <a:effectLst/>
                <a:latin typeface="Dotum" panose="020B0600000101010101" pitchFamily="34" charset="-127"/>
                <a:ea typeface="Dotum" panose="020B0600000101010101" pitchFamily="34" charset="-127"/>
                <a:cs typeface="Times New Roman" panose="02020603050405020304" pitchFamily="18" charset="0"/>
              </a:rPr>
              <a:t>°</a:t>
            </a:r>
            <a:r>
              <a:rPr lang="en-US" altLang="zh-CN" sz="2000" kern="1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)V</a:t>
            </a:r>
            <a:r>
              <a:rPr lang="zh-CN" altLang="en-US" sz="2000" kern="1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2000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R</a:t>
            </a:r>
            <a:r>
              <a:rPr lang="en-US" altLang="zh-CN" sz="2000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＝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9Ω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kumimoji="0" lang="en-US" altLang="zh-CN" sz="20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</a:t>
            </a:r>
            <a:r>
              <a:rPr lang="en-US" altLang="zh-CN" sz="2000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＝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7Ω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kumimoji="0" lang="en-US" altLang="zh-CN" sz="20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</a:t>
            </a:r>
            <a:r>
              <a:rPr kumimoji="0" lang="zh-CN" altLang="en-US" sz="2000" b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＝</a:t>
            </a:r>
            <a:r>
              <a:rPr kumimoji="0" lang="en-US" altLang="zh-CN" sz="2000" b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0.12H</a:t>
            </a:r>
            <a:r>
              <a:rPr kumimoji="0" lang="zh-CN" altLang="en-US" sz="2000" b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r>
              <a:rPr lang="en-US" altLang="zh-CN" sz="2000" i="1" kern="1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t</a:t>
            </a:r>
            <a:r>
              <a:rPr lang="zh-CN" altLang="zh-CN" sz="2000" kern="1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＝</a:t>
            </a:r>
            <a:r>
              <a:rPr lang="en-US" altLang="zh-CN" sz="2000" kern="1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zh-CN" altLang="zh-CN" sz="2000" kern="1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时开关突然</a:t>
            </a:r>
            <a:r>
              <a:rPr lang="zh-CN" altLang="en-US" sz="2000" kern="1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闭合</a:t>
            </a:r>
            <a:r>
              <a:rPr lang="zh-CN" altLang="zh-CN" sz="2000" kern="1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，试用三要素分析法求</a:t>
            </a:r>
            <a:r>
              <a:rPr lang="en-US" altLang="zh-CN" sz="2000" i="1" kern="1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t</a:t>
            </a:r>
            <a:r>
              <a:rPr lang="zh-CN" altLang="zh-CN" sz="2000" kern="1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＞</a:t>
            </a:r>
            <a:r>
              <a:rPr lang="en-US" altLang="zh-CN" sz="2000" kern="1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zh-CN" altLang="zh-CN" sz="2000" kern="1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时的</a:t>
            </a:r>
            <a:r>
              <a:rPr lang="zh-CN" altLang="en-US" sz="2000" kern="1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电流</a:t>
            </a:r>
            <a:r>
              <a:rPr lang="en-US" altLang="zh-CN" sz="2000" i="1" kern="1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000" kern="1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000" i="1" kern="1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t</a:t>
            </a:r>
            <a:r>
              <a:rPr lang="en-US" altLang="zh-CN" sz="2000" kern="1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lang="zh-CN" altLang="zh-CN" sz="2000" kern="1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。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DAED0A3B-B8B5-4226-280F-6080A1C2A3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856" y="1764547"/>
            <a:ext cx="3491999" cy="1331589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4E9AD85D-3970-EC01-E352-7139FDF2A7DD}"/>
              </a:ext>
            </a:extLst>
          </p:cNvPr>
          <p:cNvSpPr txBox="1"/>
          <p:nvPr/>
        </p:nvSpPr>
        <p:spPr>
          <a:xfrm>
            <a:off x="3491999" y="1857814"/>
            <a:ext cx="5377034" cy="3917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>
              <a:lnSpc>
                <a:spcPct val="120000"/>
              </a:lnSpc>
            </a:pPr>
            <a:r>
              <a:rPr lang="zh-CN" altLang="en-US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解：</a:t>
            </a:r>
            <a:r>
              <a:rPr lang="en-US" altLang="zh-CN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</a:t>
            </a: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＜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时电路已达稳态，所以可用相量法求电流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3" name="对象 2">
            <a:extLst>
              <a:ext uri="{FF2B5EF4-FFF2-40B4-BE49-F238E27FC236}">
                <a16:creationId xmlns:a16="http://schemas.microsoft.com/office/drawing/2014/main" id="{20A4B876-11B4-4D80-DAA6-49A531DF788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1844417"/>
              </p:ext>
            </p:extLst>
          </p:nvPr>
        </p:nvGraphicFramePr>
        <p:xfrm>
          <a:off x="8554144" y="1905929"/>
          <a:ext cx="216000" cy="31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14120" imgH="164880" progId="Equation.DSMT4">
                  <p:embed/>
                </p:oleObj>
              </mc:Choice>
              <mc:Fallback>
                <p:oleObj name="Equation" r:id="rId3" imgW="114120" imgH="1648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554144" y="1905929"/>
                        <a:ext cx="216000" cy="31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AC89AD11-CFFD-51CD-1382-6801C56E6BF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27612477"/>
              </p:ext>
            </p:extLst>
          </p:nvPr>
        </p:nvGraphicFramePr>
        <p:xfrm>
          <a:off x="3800254" y="2217929"/>
          <a:ext cx="4861890" cy="8097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361960" imgH="393480" progId="Equation.DSMT4">
                  <p:embed/>
                </p:oleObj>
              </mc:Choice>
              <mc:Fallback>
                <p:oleObj name="Equation" r:id="rId5" imgW="2361960" imgH="393480" progId="Equation.DSMT4">
                  <p:embed/>
                  <p:pic>
                    <p:nvPicPr>
                      <p:cNvPr id="3" name="对象 2">
                        <a:extLst>
                          <a:ext uri="{FF2B5EF4-FFF2-40B4-BE49-F238E27FC236}">
                            <a16:creationId xmlns:a16="http://schemas.microsoft.com/office/drawing/2014/main" id="{20A4B876-11B4-4D80-DAA6-49A531DF788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800254" y="2217929"/>
                        <a:ext cx="4861890" cy="8097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文本框 10">
            <a:extLst>
              <a:ext uri="{FF2B5EF4-FFF2-40B4-BE49-F238E27FC236}">
                <a16:creationId xmlns:a16="http://schemas.microsoft.com/office/drawing/2014/main" id="{BC52067D-D585-C0D5-BBB1-9BBBF445EA8F}"/>
              </a:ext>
            </a:extLst>
          </p:cNvPr>
          <p:cNvSpPr txBox="1"/>
          <p:nvPr/>
        </p:nvSpPr>
        <p:spPr>
          <a:xfrm>
            <a:off x="457199" y="3139589"/>
            <a:ext cx="51948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kern="1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瞬时表达式为</a:t>
            </a:r>
            <a:r>
              <a:rPr lang="en-US" altLang="zh-CN" i="1" kern="1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kern="1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i="1" kern="1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t</a:t>
            </a:r>
            <a:r>
              <a:rPr lang="en-US" altLang="zh-CN" kern="1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lang="zh-CN" altLang="zh-CN" kern="1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＝</a:t>
            </a:r>
            <a:r>
              <a:rPr lang="en-US" altLang="zh-CN" kern="1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3cos(100</a:t>
            </a:r>
            <a:r>
              <a:rPr lang="en-US" altLang="zh-CN" i="1" kern="1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t</a:t>
            </a:r>
            <a:r>
              <a:rPr lang="zh-CN" altLang="en-US" kern="1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＋</a:t>
            </a:r>
            <a:r>
              <a:rPr lang="en-US" altLang="zh-CN" kern="1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53.1</a:t>
            </a:r>
            <a:r>
              <a:rPr lang="en-US" altLang="zh-CN" kern="100" dirty="0">
                <a:effectLst/>
                <a:latin typeface="Dotum" panose="020B0600000101010101" pitchFamily="34" charset="-127"/>
                <a:ea typeface="Dotum" panose="020B0600000101010101" pitchFamily="34" charset="-127"/>
                <a:cs typeface="Times New Roman" panose="02020603050405020304" pitchFamily="18" charset="0"/>
              </a:rPr>
              <a:t>°</a:t>
            </a:r>
            <a:r>
              <a:rPr lang="en-US" altLang="zh-CN" kern="1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)A</a:t>
            </a:r>
            <a:r>
              <a:rPr lang="en-US" altLang="zh-CN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5E70660C-808A-D396-8831-1915E70ECD72}"/>
              </a:ext>
            </a:extLst>
          </p:cNvPr>
          <p:cNvSpPr txBox="1"/>
          <p:nvPr/>
        </p:nvSpPr>
        <p:spPr>
          <a:xfrm>
            <a:off x="5652001" y="3145713"/>
            <a:ext cx="32400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＝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0</a:t>
            </a:r>
            <a:r>
              <a:rPr lang="zh-CN" altLang="en-US" baseline="-25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－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时</a:t>
            </a:r>
            <a:r>
              <a:rPr lang="en-US" altLang="zh-CN" i="1" kern="1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kern="1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0</a:t>
            </a:r>
            <a:r>
              <a:rPr lang="zh-CN" altLang="en-US" baseline="-25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－</a:t>
            </a:r>
            <a:r>
              <a:rPr lang="en-US" altLang="zh-CN" kern="1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lang="zh-CN" altLang="zh-CN" kern="1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＝</a:t>
            </a:r>
            <a:r>
              <a:rPr lang="en-US" altLang="zh-CN" kern="1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1.8A</a:t>
            </a:r>
            <a:r>
              <a:rPr lang="en-US" altLang="zh-CN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48F36285-2B84-39A6-D9FB-57F29FD9046C}"/>
              </a:ext>
            </a:extLst>
          </p:cNvPr>
          <p:cNvSpPr txBox="1"/>
          <p:nvPr/>
        </p:nvSpPr>
        <p:spPr>
          <a:xfrm>
            <a:off x="457197" y="3531133"/>
            <a:ext cx="62321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由于电感电流不能跃变，所以</a:t>
            </a:r>
            <a:r>
              <a:rPr lang="en-US" altLang="zh-CN" i="1" kern="1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kern="1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0</a:t>
            </a:r>
            <a:r>
              <a:rPr lang="zh-CN" altLang="en-US" baseline="-25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＋</a:t>
            </a:r>
            <a:r>
              <a:rPr lang="en-US" altLang="zh-CN" kern="1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) </a:t>
            </a: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＝</a:t>
            </a:r>
            <a:r>
              <a:rPr lang="en-US" altLang="zh-CN" i="1" kern="1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kern="1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0</a:t>
            </a:r>
            <a:r>
              <a:rPr lang="zh-CN" altLang="en-US" baseline="-25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－</a:t>
            </a:r>
            <a:r>
              <a:rPr lang="en-US" altLang="zh-CN" kern="1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lang="zh-CN" altLang="zh-CN" kern="1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＝</a:t>
            </a:r>
            <a:r>
              <a:rPr lang="en-US" altLang="zh-CN" kern="1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1.8A</a:t>
            </a:r>
            <a:r>
              <a:rPr lang="en-US" altLang="zh-CN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B4A14B3C-BE18-C4C6-1634-B885C40FEAE9}"/>
              </a:ext>
            </a:extLst>
          </p:cNvPr>
          <p:cNvSpPr txBox="1"/>
          <p:nvPr/>
        </p:nvSpPr>
        <p:spPr>
          <a:xfrm>
            <a:off x="449574" y="3917183"/>
            <a:ext cx="62321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当开关闭合后达到新的稳态时，其特解（稳态解）为</a:t>
            </a:r>
            <a:endParaRPr lang="zh-CN" altLang="en-US" dirty="0"/>
          </a:p>
        </p:txBody>
      </p:sp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B4F1211F-D6FD-D4E4-042A-A9167B5E94A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36657467"/>
              </p:ext>
            </p:extLst>
          </p:nvPr>
        </p:nvGraphicFramePr>
        <p:xfrm>
          <a:off x="960496" y="4234896"/>
          <a:ext cx="3575779" cy="6965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2019240" imgH="393480" progId="Equation.DSMT4">
                  <p:embed/>
                </p:oleObj>
              </mc:Choice>
              <mc:Fallback>
                <p:oleObj name="Equation" r:id="rId7" imgW="2019240" imgH="393480" progId="Equation.DSMT4">
                  <p:embed/>
                  <p:pic>
                    <p:nvPicPr>
                      <p:cNvPr id="9" name="对象 8">
                        <a:extLst>
                          <a:ext uri="{FF2B5EF4-FFF2-40B4-BE49-F238E27FC236}">
                            <a16:creationId xmlns:a16="http://schemas.microsoft.com/office/drawing/2014/main" id="{AC89AD11-CFFD-51CD-1382-6801C56E6BF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960496" y="4234896"/>
                        <a:ext cx="3575779" cy="6965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文本框 17">
            <a:extLst>
              <a:ext uri="{FF2B5EF4-FFF2-40B4-BE49-F238E27FC236}">
                <a16:creationId xmlns:a16="http://schemas.microsoft.com/office/drawing/2014/main" id="{20808835-1C3A-6901-5B9A-25BFE3FA8984}"/>
              </a:ext>
            </a:extLst>
          </p:cNvPr>
          <p:cNvSpPr txBox="1"/>
          <p:nvPr/>
        </p:nvSpPr>
        <p:spPr>
          <a:xfrm>
            <a:off x="457199" y="4943938"/>
            <a:ext cx="51948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kern="1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特解的瞬时表达式为</a:t>
            </a:r>
            <a:r>
              <a:rPr lang="en-US" altLang="zh-CN" i="1" kern="1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kern="100" baseline="-250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p</a:t>
            </a:r>
            <a:r>
              <a:rPr lang="en-US" altLang="zh-CN" kern="1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i="1" kern="1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t</a:t>
            </a:r>
            <a:r>
              <a:rPr lang="en-US" altLang="zh-CN" kern="1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lang="zh-CN" altLang="zh-CN" kern="1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＝</a:t>
            </a:r>
            <a:r>
              <a:rPr lang="en-US" altLang="zh-CN" kern="1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4</a:t>
            </a:r>
            <a:r>
              <a:rPr lang="en-US" altLang="zh-CN" kern="1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cos(100</a:t>
            </a:r>
            <a:r>
              <a:rPr lang="en-US" altLang="zh-CN" i="1" kern="1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t</a:t>
            </a:r>
            <a:r>
              <a:rPr lang="zh-CN" altLang="en-US" kern="1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＋</a:t>
            </a:r>
            <a:r>
              <a:rPr lang="en-US" altLang="zh-CN" kern="1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36.9</a:t>
            </a:r>
            <a:r>
              <a:rPr lang="en-US" altLang="zh-CN" kern="100" dirty="0">
                <a:effectLst/>
                <a:latin typeface="Dotum" panose="020B0600000101010101" pitchFamily="34" charset="-127"/>
                <a:ea typeface="Dotum" panose="020B0600000101010101" pitchFamily="34" charset="-127"/>
                <a:cs typeface="Times New Roman" panose="02020603050405020304" pitchFamily="18" charset="0"/>
              </a:rPr>
              <a:t>°</a:t>
            </a:r>
            <a:r>
              <a:rPr lang="en-US" altLang="zh-CN" kern="1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)A</a:t>
            </a:r>
            <a:r>
              <a:rPr lang="zh-CN" altLang="en-US" kern="1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endParaRPr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F69E3393-897F-4909-E7BE-EFEAD69095B0}"/>
              </a:ext>
            </a:extLst>
          </p:cNvPr>
          <p:cNvSpPr txBox="1"/>
          <p:nvPr/>
        </p:nvSpPr>
        <p:spPr>
          <a:xfrm>
            <a:off x="5022599" y="4951284"/>
            <a:ext cx="41214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kern="1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 其初始值为</a:t>
            </a:r>
            <a:r>
              <a:rPr lang="en-US" altLang="zh-CN" i="1" kern="1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kern="100" baseline="-250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p</a:t>
            </a:r>
            <a:r>
              <a:rPr lang="en-US" altLang="zh-CN" kern="1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0</a:t>
            </a:r>
            <a:r>
              <a:rPr lang="zh-CN" altLang="en-US" baseline="-25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＋</a:t>
            </a:r>
            <a:r>
              <a:rPr lang="en-US" altLang="zh-CN" kern="1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lang="zh-CN" altLang="zh-CN" kern="1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＝</a:t>
            </a:r>
            <a:r>
              <a:rPr lang="en-US" altLang="zh-CN" kern="1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4</a:t>
            </a:r>
            <a:r>
              <a:rPr lang="en-US" altLang="zh-CN" kern="1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cos 36.9</a:t>
            </a:r>
            <a:r>
              <a:rPr lang="en-US" altLang="zh-CN" kern="100" dirty="0">
                <a:effectLst/>
                <a:latin typeface="Dotum" panose="020B0600000101010101" pitchFamily="34" charset="-127"/>
                <a:ea typeface="Dotum" panose="020B0600000101010101" pitchFamily="34" charset="-127"/>
                <a:cs typeface="Times New Roman" panose="02020603050405020304" pitchFamily="18" charset="0"/>
              </a:rPr>
              <a:t>°</a:t>
            </a:r>
            <a:r>
              <a:rPr lang="zh-CN" altLang="en-US" kern="1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＝</a:t>
            </a:r>
            <a:r>
              <a:rPr lang="en-US" altLang="zh-CN" kern="1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3.2</a:t>
            </a:r>
            <a:r>
              <a:rPr lang="en-US" altLang="zh-CN" kern="1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en-US" altLang="zh-CN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endParaRPr lang="zh-CN" alt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E53EDD59-3744-E947-14BE-76C675B2246B}"/>
              </a:ext>
            </a:extLst>
          </p:cNvPr>
          <p:cNvSpPr txBox="1"/>
          <p:nvPr/>
        </p:nvSpPr>
        <p:spPr>
          <a:xfrm>
            <a:off x="460374" y="5489770"/>
            <a:ext cx="19547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kern="1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时间常数为</a:t>
            </a:r>
            <a:endParaRPr lang="zh-CN" altLang="en-US" dirty="0"/>
          </a:p>
        </p:txBody>
      </p:sp>
      <p:graphicFrame>
        <p:nvGraphicFramePr>
          <p:cNvPr id="21" name="对象 20">
            <a:extLst>
              <a:ext uri="{FF2B5EF4-FFF2-40B4-BE49-F238E27FC236}">
                <a16:creationId xmlns:a16="http://schemas.microsoft.com/office/drawing/2014/main" id="{BEBD2732-C988-B5C8-AB33-8343BC1036A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28289159"/>
              </p:ext>
            </p:extLst>
          </p:nvPr>
        </p:nvGraphicFramePr>
        <p:xfrm>
          <a:off x="2119167" y="5420755"/>
          <a:ext cx="1744570" cy="5978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1054080" imgH="355320" progId="Equation.DSMT4">
                  <p:embed/>
                </p:oleObj>
              </mc:Choice>
              <mc:Fallback>
                <p:oleObj name="Equation" r:id="rId9" imgW="1054080" imgH="355320" progId="Equation.DSMT4">
                  <p:embed/>
                  <p:pic>
                    <p:nvPicPr>
                      <p:cNvPr id="20" name="对象 19">
                        <a:extLst>
                          <a:ext uri="{FF2B5EF4-FFF2-40B4-BE49-F238E27FC236}">
                            <a16:creationId xmlns:a16="http://schemas.microsoft.com/office/drawing/2014/main" id="{722CB4BC-BCF4-804E-6D81-83054944549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19167" y="5420755"/>
                        <a:ext cx="1744570" cy="59780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文本框 21">
            <a:extLst>
              <a:ext uri="{FF2B5EF4-FFF2-40B4-BE49-F238E27FC236}">
                <a16:creationId xmlns:a16="http://schemas.microsoft.com/office/drawing/2014/main" id="{BF90E7C8-6C86-9982-C35F-364B76CF6685}"/>
              </a:ext>
            </a:extLst>
          </p:cNvPr>
          <p:cNvSpPr txBox="1"/>
          <p:nvPr/>
        </p:nvSpPr>
        <p:spPr>
          <a:xfrm>
            <a:off x="455079" y="5958800"/>
            <a:ext cx="30645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由三要素公式得：</a:t>
            </a:r>
            <a:endParaRPr lang="zh-CN" altLang="en-US" dirty="0"/>
          </a:p>
        </p:txBody>
      </p:sp>
      <p:graphicFrame>
        <p:nvGraphicFramePr>
          <p:cNvPr id="23" name="对象 22">
            <a:extLst>
              <a:ext uri="{FF2B5EF4-FFF2-40B4-BE49-F238E27FC236}">
                <a16:creationId xmlns:a16="http://schemas.microsoft.com/office/drawing/2014/main" id="{F38BFEF8-BF06-B85F-B989-1C6EC7E8793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37797605"/>
              </p:ext>
            </p:extLst>
          </p:nvPr>
        </p:nvGraphicFramePr>
        <p:xfrm>
          <a:off x="2409880" y="5994757"/>
          <a:ext cx="6252264" cy="3693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3644640" imgH="215640" progId="Equation.DSMT4">
                  <p:embed/>
                </p:oleObj>
              </mc:Choice>
              <mc:Fallback>
                <p:oleObj name="Equation" r:id="rId11" imgW="3644640" imgH="215640" progId="Equation.DSMT4">
                  <p:embed/>
                  <p:pic>
                    <p:nvPicPr>
                      <p:cNvPr id="22" name="对象 21">
                        <a:extLst>
                          <a:ext uri="{FF2B5EF4-FFF2-40B4-BE49-F238E27FC236}">
                            <a16:creationId xmlns:a16="http://schemas.microsoft.com/office/drawing/2014/main" id="{E32A7CC0-A092-0618-6B1A-96AF8C34822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09880" y="5994757"/>
                        <a:ext cx="6252264" cy="36933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23617D7-78B1-7BF7-C06E-C91E0444709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6FF182B-870A-4FE8-A470-49D8A1ADC9E9}" type="slidenum">
              <a:rPr lang="en-US" altLang="zh-CN" smtClean="0"/>
              <a:pPr/>
              <a:t>29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93786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  <p:bldP spid="12" grpId="0"/>
      <p:bldP spid="15" grpId="0"/>
      <p:bldP spid="16" grpId="0"/>
      <p:bldP spid="18" grpId="0"/>
      <p:bldP spid="19" grpId="0"/>
      <p:bldP spid="20" grpId="0"/>
      <p:bldP spid="2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FBE3C5-C282-1D93-8BA1-94FE893B4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8.1 </a:t>
            </a:r>
            <a:r>
              <a:rPr lang="zh-CN" altLang="en-US" dirty="0"/>
              <a:t>线性动态电路暂态过程的基本概念</a:t>
            </a:r>
          </a:p>
        </p:txBody>
      </p:sp>
      <p:sp>
        <p:nvSpPr>
          <p:cNvPr id="14" name="Text Box 2">
            <a:extLst>
              <a:ext uri="{FF2B5EF4-FFF2-40B4-BE49-F238E27FC236}">
                <a16:creationId xmlns:a16="http://schemas.microsoft.com/office/drawing/2014/main" id="{2303343D-4C6D-A708-A975-CE9FFB5DA1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6353" y="2773971"/>
            <a:ext cx="298511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FF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kumimoji="1"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S</a:t>
            </a:r>
            <a:r>
              <a:rPr kumimoji="1" lang="zh-CN" altLang="zh-CN" sz="24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未动作前</a:t>
            </a:r>
            <a:r>
              <a:rPr kumimoji="1"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（稳态）  </a:t>
            </a:r>
          </a:p>
        </p:txBody>
      </p:sp>
      <p:sp>
        <p:nvSpPr>
          <p:cNvPr id="15" name="Text Box 3">
            <a:extLst>
              <a:ext uri="{FF2B5EF4-FFF2-40B4-BE49-F238E27FC236}">
                <a16:creationId xmlns:a16="http://schemas.microsoft.com/office/drawing/2014/main" id="{CC6B687E-245F-EEE6-9418-2A3CDC2F77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07431" y="2818517"/>
            <a:ext cx="473656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FF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kumimoji="1"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S</a:t>
            </a:r>
            <a:r>
              <a:rPr kumimoji="1" lang="zh-CN" altLang="zh-CN" sz="24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接通电源后很长时间</a:t>
            </a:r>
            <a:r>
              <a:rPr kumimoji="1"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（新稳态）  </a:t>
            </a:r>
          </a:p>
        </p:txBody>
      </p:sp>
      <p:sp>
        <p:nvSpPr>
          <p:cNvPr id="16" name="Text Box 4">
            <a:extLst>
              <a:ext uri="{FF2B5EF4-FFF2-40B4-BE49-F238E27FC236}">
                <a16:creationId xmlns:a16="http://schemas.microsoft.com/office/drawing/2014/main" id="{45D7436F-4DDD-199F-1C2F-34B461FB7C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27360" y="3044860"/>
            <a:ext cx="2138727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FF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kumimoji="1" lang="en-US" altLang="zh-CN" sz="2800" b="1" i="1" dirty="0" err="1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kumimoji="1" lang="en-US" altLang="zh-CN" sz="2800" b="1" i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kumimoji="1" lang="en-US" altLang="zh-CN" sz="2400" b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= 0 </a:t>
            </a:r>
            <a:r>
              <a:rPr kumimoji="1" lang="en-US" altLang="zh-CN" sz="2400" b="1" i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,   </a:t>
            </a:r>
            <a:r>
              <a:rPr kumimoji="1" lang="en-US" altLang="zh-CN" sz="3200" b="1" i="1" dirty="0" err="1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u</a:t>
            </a:r>
            <a:r>
              <a:rPr kumimoji="1" lang="en-US" altLang="zh-CN" sz="2400" b="1" i="1" baseline="-25000" dirty="0" err="1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C</a:t>
            </a:r>
            <a:r>
              <a:rPr kumimoji="1" lang="en-US" altLang="zh-CN" sz="2400" b="1" i="1" baseline="-25000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kumimoji="1" lang="en-US" altLang="zh-CN" sz="2400" b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= 0  </a:t>
            </a:r>
          </a:p>
        </p:txBody>
      </p:sp>
      <p:sp>
        <p:nvSpPr>
          <p:cNvPr id="17" name="Text Box 5">
            <a:extLst>
              <a:ext uri="{FF2B5EF4-FFF2-40B4-BE49-F238E27FC236}">
                <a16:creationId xmlns:a16="http://schemas.microsoft.com/office/drawing/2014/main" id="{EB81A995-67D0-F412-C158-2476A51EEF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94811" y="3124843"/>
            <a:ext cx="2351088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FF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kumimoji="1" lang="en-US" altLang="zh-CN" sz="2800" b="1" i="1" dirty="0" err="1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kumimoji="1" lang="en-US" altLang="zh-CN" sz="2800" b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kumimoji="1" lang="en-US" altLang="zh-CN" sz="2400" b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= 0   </a:t>
            </a:r>
            <a:r>
              <a:rPr kumimoji="1" lang="en-US" altLang="zh-CN" sz="2400" b="1" i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,  </a:t>
            </a:r>
            <a:r>
              <a:rPr kumimoji="1" lang="en-US" altLang="zh-CN" sz="3200" b="1" i="1" dirty="0" err="1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u</a:t>
            </a:r>
            <a:r>
              <a:rPr kumimoji="1" lang="en-US" altLang="zh-CN" sz="2400" b="1" i="1" baseline="-25000" dirty="0" err="1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C</a:t>
            </a:r>
            <a:r>
              <a:rPr kumimoji="1" lang="en-US" altLang="zh-CN" sz="2400" b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= </a:t>
            </a:r>
            <a:r>
              <a:rPr kumimoji="1" lang="en-US" altLang="zh-CN" sz="2400" b="1" i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U</a:t>
            </a:r>
            <a:r>
              <a:rPr kumimoji="1" lang="en-US" altLang="zh-CN" sz="2400" b="1" baseline="-25000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S  </a:t>
            </a:r>
          </a:p>
        </p:txBody>
      </p:sp>
      <p:grpSp>
        <p:nvGrpSpPr>
          <p:cNvPr id="19" name="Group 128">
            <a:extLst>
              <a:ext uri="{FF2B5EF4-FFF2-40B4-BE49-F238E27FC236}">
                <a16:creationId xmlns:a16="http://schemas.microsoft.com/office/drawing/2014/main" id="{2D134AE3-79ED-C86E-032C-05869203E3A1}"/>
              </a:ext>
            </a:extLst>
          </p:cNvPr>
          <p:cNvGrpSpPr>
            <a:grpSpLocks/>
          </p:cNvGrpSpPr>
          <p:nvPr/>
        </p:nvGrpSpPr>
        <p:grpSpPr bwMode="auto">
          <a:xfrm>
            <a:off x="4773625" y="957466"/>
            <a:ext cx="3546475" cy="1765300"/>
            <a:chOff x="518" y="2496"/>
            <a:chExt cx="2234" cy="1112"/>
          </a:xfrm>
        </p:grpSpPr>
        <p:grpSp>
          <p:nvGrpSpPr>
            <p:cNvPr id="20" name="Group 79">
              <a:extLst>
                <a:ext uri="{FF2B5EF4-FFF2-40B4-BE49-F238E27FC236}">
                  <a16:creationId xmlns:a16="http://schemas.microsoft.com/office/drawing/2014/main" id="{6B409724-2E93-D5AA-C716-436629A45C8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85" y="2804"/>
              <a:ext cx="346" cy="804"/>
              <a:chOff x="1578" y="1285"/>
              <a:chExt cx="249" cy="598"/>
            </a:xfrm>
          </p:grpSpPr>
          <p:grpSp>
            <p:nvGrpSpPr>
              <p:cNvPr id="39" name="Group 80">
                <a:extLst>
                  <a:ext uri="{FF2B5EF4-FFF2-40B4-BE49-F238E27FC236}">
                    <a16:creationId xmlns:a16="http://schemas.microsoft.com/office/drawing/2014/main" id="{9090C6E4-59A4-0D38-9299-5817210DF1F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660" y="1285"/>
                <a:ext cx="167" cy="598"/>
                <a:chOff x="1660" y="1285"/>
                <a:chExt cx="167" cy="598"/>
              </a:xfrm>
            </p:grpSpPr>
            <p:sp>
              <p:nvSpPr>
                <p:cNvPr id="41" name="Text Box 81">
                  <a:extLst>
                    <a:ext uri="{FF2B5EF4-FFF2-40B4-BE49-F238E27FC236}">
                      <a16:creationId xmlns:a16="http://schemas.microsoft.com/office/drawing/2014/main" id="{504D5138-8A73-924D-8F95-BAB07C198AAC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665" y="1285"/>
                  <a:ext cx="162" cy="21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99FF99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en-US" altLang="zh-CN" sz="24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+</a:t>
                  </a:r>
                </a:p>
              </p:txBody>
            </p:sp>
            <p:sp>
              <p:nvSpPr>
                <p:cNvPr id="42" name="Text Box 82">
                  <a:extLst>
                    <a:ext uri="{FF2B5EF4-FFF2-40B4-BE49-F238E27FC236}">
                      <a16:creationId xmlns:a16="http://schemas.microsoft.com/office/drawing/2014/main" id="{22B314A9-E192-6421-5E37-60E7CAFEFCF9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660" y="1669"/>
                  <a:ext cx="153" cy="21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99FF99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en-US" altLang="zh-CN" sz="24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–</a:t>
                  </a:r>
                </a:p>
              </p:txBody>
            </p:sp>
          </p:grpSp>
          <p:sp>
            <p:nvSpPr>
              <p:cNvPr id="40" name="Text Box 83">
                <a:extLst>
                  <a:ext uri="{FF2B5EF4-FFF2-40B4-BE49-F238E27FC236}">
                    <a16:creationId xmlns:a16="http://schemas.microsoft.com/office/drawing/2014/main" id="{2A277723-A676-27BE-F9E0-D80ABCD9920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578" y="1438"/>
                <a:ext cx="247" cy="27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99FF99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3200" b="1" i="1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</a:rPr>
                  <a:t>u</a:t>
                </a:r>
                <a:r>
                  <a:rPr kumimoji="1" lang="en-US" altLang="zh-CN" sz="2400" b="1" i="1" u="none" strike="noStrike" kern="0" cap="none" spc="0" normalizeH="0" baseline="-2500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</a:rPr>
                  <a:t>C</a:t>
                </a:r>
                <a:endParaRPr kumimoji="1" lang="en-US" altLang="zh-CN" sz="2400" b="1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21" name="Text Box 84">
              <a:extLst>
                <a:ext uri="{FF2B5EF4-FFF2-40B4-BE49-F238E27FC236}">
                  <a16:creationId xmlns:a16="http://schemas.microsoft.com/office/drawing/2014/main" id="{7D04FBCA-9D1D-1040-67C0-0D62862F75E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8" y="3062"/>
              <a:ext cx="32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400" b="1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U</a:t>
              </a:r>
              <a:r>
                <a:rPr kumimoji="1" lang="en-US" altLang="zh-CN" sz="2400" b="1" i="0" u="none" strike="noStrike" kern="0" cap="none" spc="0" normalizeH="0" baseline="-2500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S</a:t>
              </a:r>
              <a:endParaRPr kumimoji="1" lang="en-US" altLang="zh-CN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2" name="Line 85">
              <a:extLst>
                <a:ext uri="{FF2B5EF4-FFF2-40B4-BE49-F238E27FC236}">
                  <a16:creationId xmlns:a16="http://schemas.microsoft.com/office/drawing/2014/main" id="{5B859F4E-8E41-5083-BF7B-2527FFD6A28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85" y="2832"/>
              <a:ext cx="695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3" name="Line 86">
              <a:extLst>
                <a:ext uri="{FF2B5EF4-FFF2-40B4-BE49-F238E27FC236}">
                  <a16:creationId xmlns:a16="http://schemas.microsoft.com/office/drawing/2014/main" id="{8E8FAC7E-D88B-71F2-A170-6F846D57A9B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85" y="3606"/>
              <a:ext cx="1401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4" name="Line 87">
              <a:extLst>
                <a:ext uri="{FF2B5EF4-FFF2-40B4-BE49-F238E27FC236}">
                  <a16:creationId xmlns:a16="http://schemas.microsoft.com/office/drawing/2014/main" id="{A0A19D65-1A66-958E-F9DC-7C12D8963AF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586" y="2832"/>
              <a:ext cx="800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5" name="Line 88">
              <a:extLst>
                <a:ext uri="{FF2B5EF4-FFF2-40B4-BE49-F238E27FC236}">
                  <a16:creationId xmlns:a16="http://schemas.microsoft.com/office/drawing/2014/main" id="{6CA88B71-79C9-20FC-7623-61ED5B7CF3C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52" y="3219"/>
              <a:ext cx="267" cy="0"/>
            </a:xfrm>
            <a:prstGeom prst="line">
              <a:avLst/>
            </a:prstGeom>
            <a:noFill/>
            <a:ln w="317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6" name="Line 89">
              <a:extLst>
                <a:ext uri="{FF2B5EF4-FFF2-40B4-BE49-F238E27FC236}">
                  <a16:creationId xmlns:a16="http://schemas.microsoft.com/office/drawing/2014/main" id="{090420A6-CC2D-CE91-ACDC-A919CD18276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19" y="3284"/>
              <a:ext cx="133" cy="0"/>
            </a:xfrm>
            <a:prstGeom prst="line">
              <a:avLst/>
            </a:prstGeom>
            <a:noFill/>
            <a:ln w="317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7" name="Line 90">
              <a:extLst>
                <a:ext uri="{FF2B5EF4-FFF2-40B4-BE49-F238E27FC236}">
                  <a16:creationId xmlns:a16="http://schemas.microsoft.com/office/drawing/2014/main" id="{67DBDB59-3653-9B5A-906F-B9B523CE367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85" y="3284"/>
              <a:ext cx="0" cy="322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8" name="Line 91">
              <a:extLst>
                <a:ext uri="{FF2B5EF4-FFF2-40B4-BE49-F238E27FC236}">
                  <a16:creationId xmlns:a16="http://schemas.microsoft.com/office/drawing/2014/main" id="{EAC4519D-BC98-D25D-035C-ECD9F27186D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85" y="2832"/>
              <a:ext cx="0" cy="387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9" name="Line 92">
              <a:extLst>
                <a:ext uri="{FF2B5EF4-FFF2-40B4-BE49-F238E27FC236}">
                  <a16:creationId xmlns:a16="http://schemas.microsoft.com/office/drawing/2014/main" id="{C1455720-FE32-A543-0EFE-8D42BCEFDB6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86" y="2832"/>
              <a:ext cx="0" cy="387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0" name="Line 93">
              <a:extLst>
                <a:ext uri="{FF2B5EF4-FFF2-40B4-BE49-F238E27FC236}">
                  <a16:creationId xmlns:a16="http://schemas.microsoft.com/office/drawing/2014/main" id="{3215AE43-E767-3F60-5422-94AACEF0DA8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86" y="3284"/>
              <a:ext cx="0" cy="322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1" name="Text Box 94">
              <a:extLst>
                <a:ext uri="{FF2B5EF4-FFF2-40B4-BE49-F238E27FC236}">
                  <a16:creationId xmlns:a16="http://schemas.microsoft.com/office/drawing/2014/main" id="{A705897B-5CC6-F272-0FB3-510885DCFD0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71" y="2849"/>
              <a:ext cx="24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400" b="1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R</a:t>
              </a:r>
            </a:p>
          </p:txBody>
        </p:sp>
        <p:sp>
          <p:nvSpPr>
            <p:cNvPr id="32" name="Text Box 96">
              <a:extLst>
                <a:ext uri="{FF2B5EF4-FFF2-40B4-BE49-F238E27FC236}">
                  <a16:creationId xmlns:a16="http://schemas.microsoft.com/office/drawing/2014/main" id="{E7FF0433-2944-B717-ACFB-A1F8F92127D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08" y="3126"/>
              <a:ext cx="24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400" b="1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C</a:t>
              </a:r>
            </a:p>
          </p:txBody>
        </p:sp>
        <p:sp>
          <p:nvSpPr>
            <p:cNvPr id="33" name="Text Box 97">
              <a:extLst>
                <a:ext uri="{FF2B5EF4-FFF2-40B4-BE49-F238E27FC236}">
                  <a16:creationId xmlns:a16="http://schemas.microsoft.com/office/drawing/2014/main" id="{34648884-87A9-85FB-27C6-C58A0724314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44" y="2496"/>
              <a:ext cx="178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800" b="1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endParaRPr kumimoji="1" lang="en-US" altLang="zh-CN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4" name="Line 98">
              <a:extLst>
                <a:ext uri="{FF2B5EF4-FFF2-40B4-BE49-F238E27FC236}">
                  <a16:creationId xmlns:a16="http://schemas.microsoft.com/office/drawing/2014/main" id="{705C3CA2-E388-8141-9190-6E562933FD8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96" y="2784"/>
              <a:ext cx="200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5" name="Rectangle 124">
              <a:extLst>
                <a:ext uri="{FF2B5EF4-FFF2-40B4-BE49-F238E27FC236}">
                  <a16:creationId xmlns:a16="http://schemas.microsoft.com/office/drawing/2014/main" id="{F565A3BE-A1FE-7D6F-4A88-75539EC9C5E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1494" y="2712"/>
              <a:ext cx="96" cy="240"/>
            </a:xfrm>
            <a:prstGeom prst="rect">
              <a:avLst/>
            </a:prstGeom>
            <a:solidFill>
              <a:srgbClr val="00CC99"/>
            </a:solidFill>
            <a:ln w="3175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grpSp>
          <p:nvGrpSpPr>
            <p:cNvPr id="36" name="Group 125">
              <a:extLst>
                <a:ext uri="{FF2B5EF4-FFF2-40B4-BE49-F238E27FC236}">
                  <a16:creationId xmlns:a16="http://schemas.microsoft.com/office/drawing/2014/main" id="{BD541EDD-F5CF-FF35-F961-9EFC912327FB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2367" y="3139"/>
              <a:ext cx="58" cy="192"/>
              <a:chOff x="1632" y="2030"/>
              <a:chExt cx="58" cy="192"/>
            </a:xfrm>
          </p:grpSpPr>
          <p:sp>
            <p:nvSpPr>
              <p:cNvPr id="37" name="Line 126">
                <a:extLst>
                  <a:ext uri="{FF2B5EF4-FFF2-40B4-BE49-F238E27FC236}">
                    <a16:creationId xmlns:a16="http://schemas.microsoft.com/office/drawing/2014/main" id="{7D6F1CD4-D9E0-4A23-7695-9A0924AF63A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632" y="2030"/>
                <a:ext cx="0" cy="192"/>
              </a:xfrm>
              <a:prstGeom prst="line">
                <a:avLst/>
              </a:prstGeom>
              <a:noFill/>
              <a:ln w="3175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8" name="Line 127">
                <a:extLst>
                  <a:ext uri="{FF2B5EF4-FFF2-40B4-BE49-F238E27FC236}">
                    <a16:creationId xmlns:a16="http://schemas.microsoft.com/office/drawing/2014/main" id="{6CDBB2D4-E8E4-710F-B1C4-A469DB4D625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690" y="2030"/>
                <a:ext cx="0" cy="192"/>
              </a:xfrm>
              <a:prstGeom prst="line">
                <a:avLst/>
              </a:prstGeom>
              <a:noFill/>
              <a:ln w="3175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p:grpSp>
      </p:grpSp>
      <p:grpSp>
        <p:nvGrpSpPr>
          <p:cNvPr id="43" name="Group 141">
            <a:extLst>
              <a:ext uri="{FF2B5EF4-FFF2-40B4-BE49-F238E27FC236}">
                <a16:creationId xmlns:a16="http://schemas.microsoft.com/office/drawing/2014/main" id="{6718DBA6-B00C-745E-F042-F442B2EB685D}"/>
              </a:ext>
            </a:extLst>
          </p:cNvPr>
          <p:cNvGrpSpPr>
            <a:grpSpLocks/>
          </p:cNvGrpSpPr>
          <p:nvPr/>
        </p:nvGrpSpPr>
        <p:grpSpPr bwMode="auto">
          <a:xfrm>
            <a:off x="253624" y="1107650"/>
            <a:ext cx="3498850" cy="1593850"/>
            <a:chOff x="626" y="1481"/>
            <a:chExt cx="2204" cy="1004"/>
          </a:xfrm>
        </p:grpSpPr>
        <p:sp>
          <p:nvSpPr>
            <p:cNvPr id="44" name="Text Box 17">
              <a:extLst>
                <a:ext uri="{FF2B5EF4-FFF2-40B4-BE49-F238E27FC236}">
                  <a16:creationId xmlns:a16="http://schemas.microsoft.com/office/drawing/2014/main" id="{D86C71D2-753C-BA31-F481-790B6AA44AB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14" y="1903"/>
              <a:ext cx="19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S</a:t>
              </a:r>
              <a:endParaRPr kumimoji="1" lang="en-US" altLang="zh-CN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grpSp>
          <p:nvGrpSpPr>
            <p:cNvPr id="45" name="Group 18">
              <a:extLst>
                <a:ext uri="{FF2B5EF4-FFF2-40B4-BE49-F238E27FC236}">
                  <a16:creationId xmlns:a16="http://schemas.microsoft.com/office/drawing/2014/main" id="{868DE60B-3505-D534-9372-0737D8D54B4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93" y="1681"/>
              <a:ext cx="343" cy="804"/>
              <a:chOff x="1578" y="1285"/>
              <a:chExt cx="247" cy="598"/>
            </a:xfrm>
          </p:grpSpPr>
          <p:grpSp>
            <p:nvGrpSpPr>
              <p:cNvPr id="70" name="Group 19">
                <a:extLst>
                  <a:ext uri="{FF2B5EF4-FFF2-40B4-BE49-F238E27FC236}">
                    <a16:creationId xmlns:a16="http://schemas.microsoft.com/office/drawing/2014/main" id="{EF2E1E06-27F8-60A0-7924-B8508F57EEF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695" y="1285"/>
                <a:ext cx="92" cy="598"/>
                <a:chOff x="1695" y="1285"/>
                <a:chExt cx="92" cy="598"/>
              </a:xfrm>
            </p:grpSpPr>
            <p:sp>
              <p:nvSpPr>
                <p:cNvPr id="72" name="Text Box 20">
                  <a:extLst>
                    <a:ext uri="{FF2B5EF4-FFF2-40B4-BE49-F238E27FC236}">
                      <a16:creationId xmlns:a16="http://schemas.microsoft.com/office/drawing/2014/main" id="{CD3C104C-98B7-4E5A-588F-612EA36D2BE7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704" y="1285"/>
                  <a:ext cx="83" cy="21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99FF99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zh-CN" altLang="zh-CN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73" name="Text Box 21">
                  <a:extLst>
                    <a:ext uri="{FF2B5EF4-FFF2-40B4-BE49-F238E27FC236}">
                      <a16:creationId xmlns:a16="http://schemas.microsoft.com/office/drawing/2014/main" id="{3A017419-A679-6B97-678F-AEF599AF28D5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695" y="1669"/>
                  <a:ext cx="83" cy="21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99FF99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zh-CN" altLang="zh-CN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sp>
            <p:nvSpPr>
              <p:cNvPr id="71" name="Text Box 22">
                <a:extLst>
                  <a:ext uri="{FF2B5EF4-FFF2-40B4-BE49-F238E27FC236}">
                    <a16:creationId xmlns:a16="http://schemas.microsoft.com/office/drawing/2014/main" id="{18653625-F963-107B-72CE-F9FEF0D65C4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578" y="1438"/>
                <a:ext cx="247" cy="27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99FF99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3200" b="1" i="1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</a:rPr>
                  <a:t>u</a:t>
                </a:r>
                <a:r>
                  <a:rPr kumimoji="1" lang="en-US" altLang="zh-CN" sz="2400" b="1" i="1" u="none" strike="noStrike" kern="0" cap="none" spc="0" normalizeH="0" baseline="-2500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</a:rPr>
                  <a:t>C</a:t>
                </a:r>
                <a:endParaRPr kumimoji="1" lang="en-US" altLang="zh-CN" sz="2400" b="1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46" name="Text Box 23">
              <a:extLst>
                <a:ext uri="{FF2B5EF4-FFF2-40B4-BE49-F238E27FC236}">
                  <a16:creationId xmlns:a16="http://schemas.microsoft.com/office/drawing/2014/main" id="{29CCDA83-2598-25AB-2609-D951D142B99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6" y="1939"/>
              <a:ext cx="32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400" b="1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U</a:t>
              </a:r>
              <a:r>
                <a:rPr kumimoji="1" lang="en-US" altLang="zh-CN" sz="2400" b="1" i="0" u="none" strike="noStrike" kern="0" cap="none" spc="0" normalizeH="0" baseline="-2500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S</a:t>
              </a:r>
              <a:endParaRPr kumimoji="1" lang="en-US" altLang="zh-CN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7" name="Line 25">
              <a:extLst>
                <a:ext uri="{FF2B5EF4-FFF2-40B4-BE49-F238E27FC236}">
                  <a16:creationId xmlns:a16="http://schemas.microsoft.com/office/drawing/2014/main" id="{4E2BF19B-72FE-2B31-40E1-1C4B2C27F3A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93" y="1709"/>
              <a:ext cx="293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8" name="Line 26">
              <a:extLst>
                <a:ext uri="{FF2B5EF4-FFF2-40B4-BE49-F238E27FC236}">
                  <a16:creationId xmlns:a16="http://schemas.microsoft.com/office/drawing/2014/main" id="{D97CB713-28CB-2745-0358-97C1A2619B0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93" y="2483"/>
              <a:ext cx="1401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9" name="Line 27">
              <a:extLst>
                <a:ext uri="{FF2B5EF4-FFF2-40B4-BE49-F238E27FC236}">
                  <a16:creationId xmlns:a16="http://schemas.microsoft.com/office/drawing/2014/main" id="{7D0B80F2-6F19-B986-F153-7521F7E2FAA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694" y="1709"/>
              <a:ext cx="800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0" name="Line 28">
              <a:extLst>
                <a:ext uri="{FF2B5EF4-FFF2-40B4-BE49-F238E27FC236}">
                  <a16:creationId xmlns:a16="http://schemas.microsoft.com/office/drawing/2014/main" id="{8F68A0C5-8163-4977-1164-FAF7DDA3769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60" y="2096"/>
              <a:ext cx="267" cy="0"/>
            </a:xfrm>
            <a:prstGeom prst="line">
              <a:avLst/>
            </a:prstGeom>
            <a:noFill/>
            <a:ln w="317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1" name="Line 29">
              <a:extLst>
                <a:ext uri="{FF2B5EF4-FFF2-40B4-BE49-F238E27FC236}">
                  <a16:creationId xmlns:a16="http://schemas.microsoft.com/office/drawing/2014/main" id="{19E08E8F-BFF9-C42F-3494-7EE5B177A51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27" y="2161"/>
              <a:ext cx="133" cy="0"/>
            </a:xfrm>
            <a:prstGeom prst="line">
              <a:avLst/>
            </a:prstGeom>
            <a:noFill/>
            <a:ln w="317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2" name="Line 30">
              <a:extLst>
                <a:ext uri="{FF2B5EF4-FFF2-40B4-BE49-F238E27FC236}">
                  <a16:creationId xmlns:a16="http://schemas.microsoft.com/office/drawing/2014/main" id="{0CD3BD21-7B27-D0C0-7671-56658CF7153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93" y="2161"/>
              <a:ext cx="0" cy="322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3" name="Line 31">
              <a:extLst>
                <a:ext uri="{FF2B5EF4-FFF2-40B4-BE49-F238E27FC236}">
                  <a16:creationId xmlns:a16="http://schemas.microsoft.com/office/drawing/2014/main" id="{DEF83C56-C2AC-A1E2-D367-198CDF043AC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93" y="1709"/>
              <a:ext cx="0" cy="387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4" name="Line 32">
              <a:extLst>
                <a:ext uri="{FF2B5EF4-FFF2-40B4-BE49-F238E27FC236}">
                  <a16:creationId xmlns:a16="http://schemas.microsoft.com/office/drawing/2014/main" id="{1BD44C71-2523-FFFF-A9F5-EF4B9680676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94" y="1709"/>
              <a:ext cx="0" cy="387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5" name="Line 33">
              <a:extLst>
                <a:ext uri="{FF2B5EF4-FFF2-40B4-BE49-F238E27FC236}">
                  <a16:creationId xmlns:a16="http://schemas.microsoft.com/office/drawing/2014/main" id="{B5732BA1-BB65-BBBF-8018-15CDB4DC111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2492" y="2141"/>
              <a:ext cx="2" cy="342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6" name="Text Box 35">
              <a:extLst>
                <a:ext uri="{FF2B5EF4-FFF2-40B4-BE49-F238E27FC236}">
                  <a16:creationId xmlns:a16="http://schemas.microsoft.com/office/drawing/2014/main" id="{85C1B9BB-C128-4263-B5E2-D665CBB4FE1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29" y="1726"/>
              <a:ext cx="24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400" b="1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R</a:t>
              </a:r>
              <a:endParaRPr kumimoji="1" lang="en-US" altLang="zh-CN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7" name="Text Box 37">
              <a:extLst>
                <a:ext uri="{FF2B5EF4-FFF2-40B4-BE49-F238E27FC236}">
                  <a16:creationId xmlns:a16="http://schemas.microsoft.com/office/drawing/2014/main" id="{C4362935-5ECA-E8B7-D203-5B81C84B7B5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86" y="1969"/>
              <a:ext cx="24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400" b="1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C</a:t>
              </a:r>
            </a:p>
          </p:txBody>
        </p:sp>
        <p:sp>
          <p:nvSpPr>
            <p:cNvPr id="58" name="Text Box 39">
              <a:extLst>
                <a:ext uri="{FF2B5EF4-FFF2-40B4-BE49-F238E27FC236}">
                  <a16:creationId xmlns:a16="http://schemas.microsoft.com/office/drawing/2014/main" id="{979A8EFF-2F51-0126-97B1-3A5EDFF806D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15" y="1481"/>
              <a:ext cx="178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800" b="1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endParaRPr kumimoji="1" lang="en-US" altLang="zh-CN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9" name="Line 40">
              <a:extLst>
                <a:ext uri="{FF2B5EF4-FFF2-40B4-BE49-F238E27FC236}">
                  <a16:creationId xmlns:a16="http://schemas.microsoft.com/office/drawing/2014/main" id="{601BDE3C-E53C-3C2D-422D-0EBC05572BE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02" y="1650"/>
              <a:ext cx="297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60" name="Line 41">
              <a:extLst>
                <a:ext uri="{FF2B5EF4-FFF2-40B4-BE49-F238E27FC236}">
                  <a16:creationId xmlns:a16="http://schemas.microsoft.com/office/drawing/2014/main" id="{3D154AA1-F7EC-1D9B-766F-39AF6CD3463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367" y="1696"/>
              <a:ext cx="334" cy="129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61" name="Line 42">
              <a:extLst>
                <a:ext uri="{FF2B5EF4-FFF2-40B4-BE49-F238E27FC236}">
                  <a16:creationId xmlns:a16="http://schemas.microsoft.com/office/drawing/2014/main" id="{100B3B32-42F8-CE17-9F88-4BB5B4D1518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67" y="1761"/>
              <a:ext cx="0" cy="709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62" name="Line 43">
              <a:extLst>
                <a:ext uri="{FF2B5EF4-FFF2-40B4-BE49-F238E27FC236}">
                  <a16:creationId xmlns:a16="http://schemas.microsoft.com/office/drawing/2014/main" id="{9653885B-7B4E-6712-F586-DDFCB86ECC7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443" y="1775"/>
              <a:ext cx="67" cy="194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63" name="Rectangle 129">
              <a:extLst>
                <a:ext uri="{FF2B5EF4-FFF2-40B4-BE49-F238E27FC236}">
                  <a16:creationId xmlns:a16="http://schemas.microsoft.com/office/drawing/2014/main" id="{1D517C59-6547-4423-EF35-8B460AF7B33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1922" y="1589"/>
              <a:ext cx="96" cy="240"/>
            </a:xfrm>
            <a:prstGeom prst="rect">
              <a:avLst/>
            </a:prstGeom>
            <a:solidFill>
              <a:srgbClr val="00CC99"/>
            </a:solidFill>
            <a:ln w="3175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grpSp>
          <p:nvGrpSpPr>
            <p:cNvPr id="64" name="Group 130">
              <a:extLst>
                <a:ext uri="{FF2B5EF4-FFF2-40B4-BE49-F238E27FC236}">
                  <a16:creationId xmlns:a16="http://schemas.microsoft.com/office/drawing/2014/main" id="{07843290-035C-BA87-D296-61BDA115FDB2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2462" y="2016"/>
              <a:ext cx="58" cy="192"/>
              <a:chOff x="1632" y="2030"/>
              <a:chExt cx="58" cy="192"/>
            </a:xfrm>
          </p:grpSpPr>
          <p:sp>
            <p:nvSpPr>
              <p:cNvPr id="68" name="Line 131">
                <a:extLst>
                  <a:ext uri="{FF2B5EF4-FFF2-40B4-BE49-F238E27FC236}">
                    <a16:creationId xmlns:a16="http://schemas.microsoft.com/office/drawing/2014/main" id="{092F637E-D3B0-26A2-540E-14C015B29ED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632" y="2030"/>
                <a:ext cx="0" cy="192"/>
              </a:xfrm>
              <a:prstGeom prst="line">
                <a:avLst/>
              </a:prstGeom>
              <a:noFill/>
              <a:ln w="3175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9" name="Line 132">
                <a:extLst>
                  <a:ext uri="{FF2B5EF4-FFF2-40B4-BE49-F238E27FC236}">
                    <a16:creationId xmlns:a16="http://schemas.microsoft.com/office/drawing/2014/main" id="{4303FD89-2E16-3B37-B272-78BAC670F6C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690" y="2030"/>
                <a:ext cx="0" cy="192"/>
              </a:xfrm>
              <a:prstGeom prst="line">
                <a:avLst/>
              </a:prstGeom>
              <a:noFill/>
              <a:ln w="3175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65" name="Rectangle 137">
              <a:extLst>
                <a:ext uri="{FF2B5EF4-FFF2-40B4-BE49-F238E27FC236}">
                  <a16:creationId xmlns:a16="http://schemas.microsoft.com/office/drawing/2014/main" id="{F6F6E4F7-8594-B9CF-ED80-11F8BB8B83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67" y="1808"/>
              <a:ext cx="22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+</a:t>
              </a:r>
            </a:p>
          </p:txBody>
        </p:sp>
        <p:sp>
          <p:nvSpPr>
            <p:cNvPr id="66" name="Rectangle 138">
              <a:extLst>
                <a:ext uri="{FF2B5EF4-FFF2-40B4-BE49-F238E27FC236}">
                  <a16:creationId xmlns:a16="http://schemas.microsoft.com/office/drawing/2014/main" id="{D30ECD3E-21FC-22A8-257F-A1215E54B4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70" y="2108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–</a:t>
              </a:r>
            </a:p>
          </p:txBody>
        </p:sp>
        <p:sp>
          <p:nvSpPr>
            <p:cNvPr id="67" name="Oval 140">
              <a:extLst>
                <a:ext uri="{FF2B5EF4-FFF2-40B4-BE49-F238E27FC236}">
                  <a16:creationId xmlns:a16="http://schemas.microsoft.com/office/drawing/2014/main" id="{3B058171-0C21-6A96-F525-C2EE23B9B1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80" y="1680"/>
              <a:ext cx="56" cy="56"/>
            </a:xfrm>
            <a:prstGeom prst="ellips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74" name="Text Box 44">
            <a:extLst>
              <a:ext uri="{FF2B5EF4-FFF2-40B4-BE49-F238E27FC236}">
                <a16:creationId xmlns:a16="http://schemas.microsoft.com/office/drawing/2014/main" id="{B72735CE-5B78-DA71-FA56-AA79EDD5D3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89398" y="5619345"/>
            <a:ext cx="137953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FF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ctr"/>
            <a:r>
              <a:rPr kumimoji="1" lang="zh-CN" altLang="en-US" sz="20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初始状态  </a:t>
            </a:r>
            <a:endParaRPr kumimoji="1" lang="zh-CN" altLang="en-US" sz="2400" b="1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75" name="Text Box 45">
            <a:extLst>
              <a:ext uri="{FF2B5EF4-FFF2-40B4-BE49-F238E27FC236}">
                <a16:creationId xmlns:a16="http://schemas.microsoft.com/office/drawing/2014/main" id="{3471B58D-7A9C-6097-4862-983C735109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34205" y="6058325"/>
            <a:ext cx="144303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FF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ctr"/>
            <a:r>
              <a:rPr kumimoji="1"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过渡过程</a:t>
            </a:r>
            <a:endParaRPr kumimoji="1" lang="zh-CN" altLang="en-US" sz="2800" b="1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76" name="Text Box 46">
            <a:extLst>
              <a:ext uri="{FF2B5EF4-FFF2-40B4-BE49-F238E27FC236}">
                <a16:creationId xmlns:a16="http://schemas.microsoft.com/office/drawing/2014/main" id="{001A9BD1-BD6F-A18F-4281-DD7A70701B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64555" y="5741583"/>
            <a:ext cx="11461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FF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ctr"/>
            <a:r>
              <a:rPr kumimoji="1" lang="zh-CN" altLang="en-US" sz="20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新稳态  </a:t>
            </a:r>
            <a:endParaRPr kumimoji="1" lang="zh-CN" altLang="en-US" sz="2400" b="1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77" name="Group 47">
            <a:extLst>
              <a:ext uri="{FF2B5EF4-FFF2-40B4-BE49-F238E27FC236}">
                <a16:creationId xmlns:a16="http://schemas.microsoft.com/office/drawing/2014/main" id="{C599882A-7D98-24F2-D377-AF94B7C5334E}"/>
              </a:ext>
            </a:extLst>
          </p:cNvPr>
          <p:cNvGrpSpPr>
            <a:grpSpLocks/>
          </p:cNvGrpSpPr>
          <p:nvPr/>
        </p:nvGrpSpPr>
        <p:grpSpPr bwMode="auto">
          <a:xfrm>
            <a:off x="4507355" y="4446183"/>
            <a:ext cx="369888" cy="1752600"/>
            <a:chOff x="3724" y="336"/>
            <a:chExt cx="233" cy="1104"/>
          </a:xfrm>
        </p:grpSpPr>
        <p:sp>
          <p:nvSpPr>
            <p:cNvPr id="78" name="Text Box 48">
              <a:extLst>
                <a:ext uri="{FF2B5EF4-FFF2-40B4-BE49-F238E27FC236}">
                  <a16:creationId xmlns:a16="http://schemas.microsoft.com/office/drawing/2014/main" id="{BBCF9246-07F2-DB2F-1E9D-540E2F2B6CC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24" y="1152"/>
              <a:ext cx="2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400" b="1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t</a:t>
              </a:r>
              <a:r>
                <a:rPr kumimoji="1" lang="en-US" altLang="zh-CN" sz="2400" b="1" i="0" u="none" strike="noStrike" kern="0" cap="none" spc="0" normalizeH="0" baseline="-2500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endParaRPr kumimoji="1" lang="en-US" altLang="zh-CN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9" name="Line 49">
              <a:extLst>
                <a:ext uri="{FF2B5EF4-FFF2-40B4-BE49-F238E27FC236}">
                  <a16:creationId xmlns:a16="http://schemas.microsoft.com/office/drawing/2014/main" id="{20C8D68F-4EF9-EADC-8E1D-029CFEE413F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40" y="336"/>
              <a:ext cx="0" cy="912"/>
            </a:xfrm>
            <a:prstGeom prst="line">
              <a:avLst/>
            </a:prstGeom>
            <a:noFill/>
            <a:ln w="25400" cap="rnd">
              <a:solidFill>
                <a:srgbClr val="000000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80" name="Group 50">
            <a:extLst>
              <a:ext uri="{FF2B5EF4-FFF2-40B4-BE49-F238E27FC236}">
                <a16:creationId xmlns:a16="http://schemas.microsoft.com/office/drawing/2014/main" id="{0994F75C-71BD-87C1-2427-4E22628D2E5A}"/>
              </a:ext>
            </a:extLst>
          </p:cNvPr>
          <p:cNvGrpSpPr>
            <a:grpSpLocks/>
          </p:cNvGrpSpPr>
          <p:nvPr/>
        </p:nvGrpSpPr>
        <p:grpSpPr bwMode="auto">
          <a:xfrm>
            <a:off x="4659755" y="4217583"/>
            <a:ext cx="1447800" cy="533400"/>
            <a:chOff x="3840" y="240"/>
            <a:chExt cx="912" cy="336"/>
          </a:xfrm>
        </p:grpSpPr>
        <p:sp>
          <p:nvSpPr>
            <p:cNvPr id="81" name="Line 51">
              <a:extLst>
                <a:ext uri="{FF2B5EF4-FFF2-40B4-BE49-F238E27FC236}">
                  <a16:creationId xmlns:a16="http://schemas.microsoft.com/office/drawing/2014/main" id="{8838E9CA-8A3B-4B58-759C-DBFDCDFEB0E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40" y="576"/>
              <a:ext cx="912" cy="0"/>
            </a:xfrm>
            <a:prstGeom prst="line">
              <a:avLst/>
            </a:prstGeom>
            <a:noFill/>
            <a:ln w="38100">
              <a:solidFill>
                <a:srgbClr val="FF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spcBef>
                  <a:spcPct val="50000"/>
                </a:spcBef>
              </a:pPr>
              <a:endPara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2" name="Text Box 52">
              <a:extLst>
                <a:ext uri="{FF2B5EF4-FFF2-40B4-BE49-F238E27FC236}">
                  <a16:creationId xmlns:a16="http://schemas.microsoft.com/office/drawing/2014/main" id="{673D9BD5-6AD3-F548-514D-C8CDA47B07E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76" y="240"/>
              <a:ext cx="32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kumimoji="1" lang="en-US" altLang="zh-CN" sz="2400" b="1" i="1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U</a:t>
              </a:r>
              <a:r>
                <a:rPr kumimoji="1" lang="en-US" altLang="zh-CN" sz="2400" b="1" baseline="-2500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S</a:t>
              </a:r>
              <a:endPara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83" name="Group 53">
            <a:extLst>
              <a:ext uri="{FF2B5EF4-FFF2-40B4-BE49-F238E27FC236}">
                <a16:creationId xmlns:a16="http://schemas.microsoft.com/office/drawing/2014/main" id="{59C48610-8BBF-3273-DF6C-ED794AE17D26}"/>
              </a:ext>
            </a:extLst>
          </p:cNvPr>
          <p:cNvGrpSpPr>
            <a:grpSpLocks/>
          </p:cNvGrpSpPr>
          <p:nvPr/>
        </p:nvGrpSpPr>
        <p:grpSpPr bwMode="auto">
          <a:xfrm>
            <a:off x="2907155" y="4065183"/>
            <a:ext cx="3944938" cy="1981200"/>
            <a:chOff x="2736" y="144"/>
            <a:chExt cx="2485" cy="1248"/>
          </a:xfrm>
        </p:grpSpPr>
        <p:sp>
          <p:nvSpPr>
            <p:cNvPr id="84" name="Line 54">
              <a:extLst>
                <a:ext uri="{FF2B5EF4-FFF2-40B4-BE49-F238E27FC236}">
                  <a16:creationId xmlns:a16="http://schemas.microsoft.com/office/drawing/2014/main" id="{D8C03DC8-E46F-C665-949E-F8B13A376A7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36" y="1104"/>
              <a:ext cx="2352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5" name="Line 55">
              <a:extLst>
                <a:ext uri="{FF2B5EF4-FFF2-40B4-BE49-F238E27FC236}">
                  <a16:creationId xmlns:a16="http://schemas.microsoft.com/office/drawing/2014/main" id="{E3400AAD-F652-D363-E490-4AE65FDA043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216" y="240"/>
              <a:ext cx="0" cy="1056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6" name="Text Box 56">
              <a:extLst>
                <a:ext uri="{FF2B5EF4-FFF2-40B4-BE49-F238E27FC236}">
                  <a16:creationId xmlns:a16="http://schemas.microsoft.com/office/drawing/2014/main" id="{DE5B5E9B-5A0A-695B-C89A-C8B161798D4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07" y="144"/>
              <a:ext cx="30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400" b="1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u</a:t>
              </a:r>
              <a:r>
                <a:rPr kumimoji="1" lang="en-US" altLang="zh-CN" sz="2400" b="1" i="1" u="none" strike="noStrike" kern="0" cap="none" spc="0" normalizeH="0" baseline="-2500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C</a:t>
              </a:r>
              <a:endParaRPr kumimoji="1" lang="en-US" altLang="zh-CN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7" name="Text Box 57">
              <a:extLst>
                <a:ext uri="{FF2B5EF4-FFF2-40B4-BE49-F238E27FC236}">
                  <a16:creationId xmlns:a16="http://schemas.microsoft.com/office/drawing/2014/main" id="{FAACA5F7-3E48-E659-6B57-54A01AF8946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52" y="1056"/>
              <a:ext cx="16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400" b="1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t</a:t>
              </a:r>
              <a:endParaRPr kumimoji="1" lang="en-US" altLang="zh-CN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8" name="Text Box 58">
              <a:extLst>
                <a:ext uri="{FF2B5EF4-FFF2-40B4-BE49-F238E27FC236}">
                  <a16:creationId xmlns:a16="http://schemas.microsoft.com/office/drawing/2014/main" id="{24A3B461-E66D-3103-6F33-4370155CFD6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16" y="1104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0</a:t>
              </a:r>
            </a:p>
          </p:txBody>
        </p:sp>
      </p:grpSp>
      <p:sp>
        <p:nvSpPr>
          <p:cNvPr id="89" name="Line 59">
            <a:extLst>
              <a:ext uri="{FF2B5EF4-FFF2-40B4-BE49-F238E27FC236}">
                <a16:creationId xmlns:a16="http://schemas.microsoft.com/office/drawing/2014/main" id="{730A4203-EDC9-A56D-9ED4-12F21ABCE9F8}"/>
              </a:ext>
            </a:extLst>
          </p:cNvPr>
          <p:cNvSpPr>
            <a:spLocks noChangeShapeType="1"/>
          </p:cNvSpPr>
          <p:nvPr/>
        </p:nvSpPr>
        <p:spPr bwMode="auto">
          <a:xfrm>
            <a:off x="2602355" y="5589183"/>
            <a:ext cx="1066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spcBef>
                <a:spcPct val="50000"/>
              </a:spcBef>
            </a:pPr>
            <a:endParaRPr kumimoji="1" lang="zh-CN" altLang="en-US" sz="2400" b="1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90" name="Text Box 60">
            <a:extLst>
              <a:ext uri="{FF2B5EF4-FFF2-40B4-BE49-F238E27FC236}">
                <a16:creationId xmlns:a16="http://schemas.microsoft.com/office/drawing/2014/main" id="{4ACA44E0-3416-1AE8-514F-B42D8387D2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69155" y="4446183"/>
            <a:ext cx="869950" cy="823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FF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ctr"/>
            <a:r>
              <a:rPr kumimoji="1" lang="en-US" altLang="zh-CN" sz="48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?</a:t>
            </a:r>
            <a:endParaRPr kumimoji="1" lang="en-US" altLang="zh-CN" sz="2400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91" name="Freeform 61">
            <a:extLst>
              <a:ext uri="{FF2B5EF4-FFF2-40B4-BE49-F238E27FC236}">
                <a16:creationId xmlns:a16="http://schemas.microsoft.com/office/drawing/2014/main" id="{264CAD73-E0D1-5512-56A7-71F7AEDC45C5}"/>
              </a:ext>
            </a:extLst>
          </p:cNvPr>
          <p:cNvSpPr>
            <a:spLocks/>
          </p:cNvSpPr>
          <p:nvPr/>
        </p:nvSpPr>
        <p:spPr bwMode="auto">
          <a:xfrm>
            <a:off x="3672330" y="4741458"/>
            <a:ext cx="1052513" cy="841375"/>
          </a:xfrm>
          <a:custGeom>
            <a:avLst/>
            <a:gdLst>
              <a:gd name="T0" fmla="*/ 0 w 663"/>
              <a:gd name="T1" fmla="*/ 530 h 530"/>
              <a:gd name="T2" fmla="*/ 94 w 663"/>
              <a:gd name="T3" fmla="*/ 276 h 530"/>
              <a:gd name="T4" fmla="*/ 220 w 663"/>
              <a:gd name="T5" fmla="*/ 90 h 530"/>
              <a:gd name="T6" fmla="*/ 409 w 663"/>
              <a:gd name="T7" fmla="*/ 21 h 530"/>
              <a:gd name="T8" fmla="*/ 582 w 663"/>
              <a:gd name="T9" fmla="*/ 3 h 530"/>
              <a:gd name="T10" fmla="*/ 663 w 663"/>
              <a:gd name="T11" fmla="*/ 3 h 5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663" h="530">
                <a:moveTo>
                  <a:pt x="0" y="530"/>
                </a:moveTo>
                <a:cubicBezTo>
                  <a:pt x="16" y="488"/>
                  <a:pt x="57" y="349"/>
                  <a:pt x="94" y="276"/>
                </a:cubicBezTo>
                <a:cubicBezTo>
                  <a:pt x="131" y="203"/>
                  <a:pt x="168" y="132"/>
                  <a:pt x="220" y="90"/>
                </a:cubicBezTo>
                <a:cubicBezTo>
                  <a:pt x="272" y="48"/>
                  <a:pt x="349" y="36"/>
                  <a:pt x="409" y="21"/>
                </a:cubicBezTo>
                <a:cubicBezTo>
                  <a:pt x="469" y="6"/>
                  <a:pt x="540" y="6"/>
                  <a:pt x="582" y="3"/>
                </a:cubicBezTo>
                <a:cubicBezTo>
                  <a:pt x="624" y="0"/>
                  <a:pt x="651" y="3"/>
                  <a:pt x="663" y="3"/>
                </a:cubicBezTo>
              </a:path>
            </a:pathLst>
          </a:custGeom>
          <a:noFill/>
          <a:ln w="28575" cap="flat" cmpd="sng">
            <a:solidFill>
              <a:srgbClr val="3333CC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FF99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" name="箭头: 右 3">
            <a:extLst>
              <a:ext uri="{FF2B5EF4-FFF2-40B4-BE49-F238E27FC236}">
                <a16:creationId xmlns:a16="http://schemas.microsoft.com/office/drawing/2014/main" id="{A2A94E4F-74B7-5490-BD02-88A5769B1250}"/>
              </a:ext>
            </a:extLst>
          </p:cNvPr>
          <p:cNvSpPr/>
          <p:nvPr/>
        </p:nvSpPr>
        <p:spPr bwMode="auto">
          <a:xfrm>
            <a:off x="3891188" y="2031254"/>
            <a:ext cx="800868" cy="248292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2" name="Text Box 60">
            <a:extLst>
              <a:ext uri="{FF2B5EF4-FFF2-40B4-BE49-F238E27FC236}">
                <a16:creationId xmlns:a16="http://schemas.microsoft.com/office/drawing/2014/main" id="{63966DEA-AA45-485C-CCF2-FE04FF5FF0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68082" y="1338471"/>
            <a:ext cx="869950" cy="823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FF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ctr"/>
            <a:r>
              <a:rPr kumimoji="1" lang="en-US" altLang="zh-CN" sz="48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?</a:t>
            </a:r>
            <a:endParaRPr kumimoji="1" lang="en-US" altLang="zh-CN" sz="2400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93" name="文本框 92">
            <a:extLst>
              <a:ext uri="{FF2B5EF4-FFF2-40B4-BE49-F238E27FC236}">
                <a16:creationId xmlns:a16="http://schemas.microsoft.com/office/drawing/2014/main" id="{410DA00E-4F94-D7D4-15E6-371C2CC008D4}"/>
              </a:ext>
            </a:extLst>
          </p:cNvPr>
          <p:cNvSpPr txBox="1"/>
          <p:nvPr/>
        </p:nvSpPr>
        <p:spPr>
          <a:xfrm>
            <a:off x="3823517" y="2323480"/>
            <a:ext cx="10537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18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S</a:t>
            </a:r>
            <a:r>
              <a:rPr kumimoji="1" lang="zh-CN" altLang="zh-CN" sz="18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动作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F05C734-A4C4-D5C1-12A5-50F88719D23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6FF182B-870A-4FE8-A470-49D8A1ADC9E9}" type="slidenum">
              <a:rPr lang="en-US" altLang="zh-CN" smtClean="0"/>
              <a:pPr/>
              <a:t>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92372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17" grpId="0"/>
      <p:bldP spid="74" grpId="0"/>
      <p:bldP spid="75" grpId="0"/>
      <p:bldP spid="76" grpId="0"/>
      <p:bldP spid="89" grpId="0" animBg="1"/>
      <p:bldP spid="90" grpId="0"/>
      <p:bldP spid="91" grpId="0" animBg="1"/>
      <p:bldP spid="4" grpId="0" animBg="1"/>
      <p:bldP spid="92" grpId="0"/>
      <p:bldP spid="9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FBE3C5-C282-1D93-8BA1-94FE893B4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8686800" cy="533400"/>
          </a:xfrm>
        </p:spPr>
        <p:txBody>
          <a:bodyPr/>
          <a:lstStyle/>
          <a:p>
            <a:r>
              <a:rPr lang="en-US" altLang="zh-CN" dirty="0">
                <a:solidFill>
                  <a:srgbClr val="000000"/>
                </a:solidFill>
              </a:rPr>
              <a:t>8.1-8.4 </a:t>
            </a:r>
            <a:r>
              <a:rPr lang="zh-CN" altLang="en-US" dirty="0">
                <a:solidFill>
                  <a:srgbClr val="000000"/>
                </a:solidFill>
              </a:rPr>
              <a:t>例</a:t>
            </a:r>
            <a:r>
              <a:rPr lang="en-US" altLang="zh-CN" dirty="0">
                <a:solidFill>
                  <a:srgbClr val="000000"/>
                </a:solidFill>
              </a:rPr>
              <a:t>5</a:t>
            </a:r>
            <a:endParaRPr lang="zh-CN" altLang="en-US" sz="30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5697ED3-87E0-F390-41D3-3B01F6DB9E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9335"/>
          <a:stretch/>
        </p:blipFill>
        <p:spPr>
          <a:xfrm>
            <a:off x="427492" y="990600"/>
            <a:ext cx="6304510" cy="639884"/>
          </a:xfrm>
          <a:prstGeom prst="rect">
            <a:avLst/>
          </a:prstGeom>
        </p:spPr>
      </p:pic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D0A7ADB1-9645-EAB2-E18D-B8F8BBBF4EC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68880050"/>
              </p:ext>
            </p:extLst>
          </p:nvPr>
        </p:nvGraphicFramePr>
        <p:xfrm>
          <a:off x="497785" y="1552852"/>
          <a:ext cx="4074215" cy="15100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2639001" imgH="974826" progId="Visio.Drawing.11">
                  <p:embed/>
                </p:oleObj>
              </mc:Choice>
              <mc:Fallback>
                <p:oleObj name="Visio" r:id="rId3" imgW="2639001" imgH="974826" progId="Visio.Drawing.11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7785" y="1552852"/>
                        <a:ext cx="4074215" cy="151005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文本框 5">
            <a:extLst>
              <a:ext uri="{FF2B5EF4-FFF2-40B4-BE49-F238E27FC236}">
                <a16:creationId xmlns:a16="http://schemas.microsoft.com/office/drawing/2014/main" id="{EB164B01-3877-FECD-8331-BF30B44F24FB}"/>
              </a:ext>
            </a:extLst>
          </p:cNvPr>
          <p:cNvSpPr txBox="1"/>
          <p:nvPr/>
        </p:nvSpPr>
        <p:spPr>
          <a:xfrm>
            <a:off x="4571999" y="1612354"/>
            <a:ext cx="3956732" cy="1163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zh-CN" altLang="en-US" sz="2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直流电源作用下的一阶电路，</a:t>
            </a:r>
            <a:endParaRPr lang="en-US" altLang="zh-CN" sz="200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2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三要素法、强迫跃变</a:t>
            </a:r>
            <a:r>
              <a:rPr lang="en-US" altLang="zh-CN" sz="2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【</a:t>
            </a:r>
            <a:r>
              <a:rPr lang="zh-CN" altLang="en-US" sz="2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利用电荷守恒定初值</a:t>
            </a:r>
            <a:r>
              <a:rPr lang="en-US" altLang="zh-CN" sz="2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】)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6797BF6-DAB1-78B4-6D9B-DD589515CC08}"/>
              </a:ext>
            </a:extLst>
          </p:cNvPr>
          <p:cNvSpPr txBox="1"/>
          <p:nvPr/>
        </p:nvSpPr>
        <p:spPr>
          <a:xfrm>
            <a:off x="1934760" y="4972013"/>
            <a:ext cx="527447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请先独立完成后，再翻到次页查看答案！</a:t>
            </a:r>
            <a:endParaRPr lang="zh-CN" altLang="en-US" dirty="0"/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C5042DD4-DE2C-4513-58AA-99E58A13BD6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81325538"/>
              </p:ext>
            </p:extLst>
          </p:nvPr>
        </p:nvGraphicFramePr>
        <p:xfrm>
          <a:off x="1479169" y="3270523"/>
          <a:ext cx="1268161" cy="3439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787058" imgH="215806" progId="Equation.DSMT4">
                  <p:embed/>
                </p:oleObj>
              </mc:Choice>
              <mc:Fallback>
                <p:oleObj name="Equation" r:id="rId5" imgW="787058" imgH="215806" progId="Equation.DSMT4">
                  <p:embed/>
                  <p:pic>
                    <p:nvPicPr>
                      <p:cNvPr id="3" name="对象 2">
                        <a:extLst>
                          <a:ext uri="{FF2B5EF4-FFF2-40B4-BE49-F238E27FC236}">
                            <a16:creationId xmlns:a16="http://schemas.microsoft.com/office/drawing/2014/main" id="{B34DD6B4-2F4F-0F38-B86A-DA934AC5663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9169" y="3270523"/>
                        <a:ext cx="1268161" cy="34399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0BBA88D7-4126-0CF3-828D-DEF2A068148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60389891"/>
              </p:ext>
            </p:extLst>
          </p:nvPr>
        </p:nvGraphicFramePr>
        <p:xfrm>
          <a:off x="3159711" y="3265938"/>
          <a:ext cx="1412288" cy="342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875920" imgH="215806" progId="Equation.DSMT4">
                  <p:embed/>
                </p:oleObj>
              </mc:Choice>
              <mc:Fallback>
                <p:oleObj name="Equation" r:id="rId7" imgW="875920" imgH="215806" progId="Equation.DSMT4">
                  <p:embed/>
                  <p:pic>
                    <p:nvPicPr>
                      <p:cNvPr id="7" name="对象 6">
                        <a:extLst>
                          <a:ext uri="{FF2B5EF4-FFF2-40B4-BE49-F238E27FC236}">
                            <a16:creationId xmlns:a16="http://schemas.microsoft.com/office/drawing/2014/main" id="{0A5DBC30-A698-5442-3E7D-4F335AF334A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59711" y="3265938"/>
                        <a:ext cx="1412288" cy="34283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文本框 9">
            <a:extLst>
              <a:ext uri="{FF2B5EF4-FFF2-40B4-BE49-F238E27FC236}">
                <a16:creationId xmlns:a16="http://schemas.microsoft.com/office/drawing/2014/main" id="{D810F4CD-1F2F-DE0A-8199-046CDCEF9C24}"/>
              </a:ext>
            </a:extLst>
          </p:cNvPr>
          <p:cNvSpPr txBox="1"/>
          <p:nvPr/>
        </p:nvSpPr>
        <p:spPr>
          <a:xfrm>
            <a:off x="457200" y="3130924"/>
            <a:ext cx="1268161" cy="494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提示：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14953DC-34EF-E54A-F8B0-FFBD51573D04}"/>
              </a:ext>
            </a:extLst>
          </p:cNvPr>
          <p:cNvSpPr txBox="1"/>
          <p:nvPr/>
        </p:nvSpPr>
        <p:spPr>
          <a:xfrm>
            <a:off x="461330" y="3669806"/>
            <a:ext cx="8430674" cy="7495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>
              <a:lnSpc>
                <a:spcPct val="125000"/>
              </a:lnSpc>
            </a:pPr>
            <a:r>
              <a:rPr lang="en-US" altLang="zh-CN" i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t</a:t>
            </a:r>
            <a:r>
              <a:rPr lang="zh-CN" altLang="en-US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＝</a:t>
            </a:r>
            <a:r>
              <a:rPr lang="en-US" altLang="zh-CN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  <a:r>
              <a:rPr lang="zh-CN" altLang="zh-CN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时</a:t>
            </a:r>
            <a:r>
              <a:rPr lang="zh-CN" altLang="en-US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换路</a:t>
            </a:r>
            <a:r>
              <a:rPr lang="zh-CN" altLang="zh-CN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，两电压原始值不等的电容相并联</a:t>
            </a:r>
            <a:r>
              <a:rPr lang="en-US" altLang="zh-CN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【</a:t>
            </a:r>
            <a:r>
              <a:rPr lang="zh-CN" altLang="en-US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形成纯电容回路</a:t>
            </a:r>
            <a:r>
              <a:rPr lang="en-US" altLang="zh-CN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】</a:t>
            </a:r>
            <a:r>
              <a:rPr lang="zh-CN" altLang="zh-CN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zh-CN" altLang="zh-CN" b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电容电压将发生跃变</a:t>
            </a:r>
            <a:r>
              <a:rPr lang="en-US" altLang="zh-CN" b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【</a:t>
            </a:r>
            <a:r>
              <a:rPr lang="zh-CN" altLang="en-US" b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否则不能满足</a:t>
            </a:r>
            <a:r>
              <a:rPr lang="en-US" altLang="zh-CN" b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KVL】</a:t>
            </a:r>
            <a:r>
              <a:rPr lang="zh-CN" altLang="zh-CN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。利用电荷</a:t>
            </a:r>
            <a:r>
              <a:rPr lang="zh-CN" altLang="en-US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守恒计算。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E356F20-5CA6-7BB8-95DF-C87EE85C1FD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6FF182B-870A-4FE8-A470-49D8A1ADC9E9}" type="slidenum">
              <a:rPr lang="en-US" altLang="zh-CN" smtClean="0"/>
              <a:pPr/>
              <a:t>30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734396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FBE3C5-C282-1D93-8BA1-94FE893B4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8686800" cy="533400"/>
          </a:xfrm>
        </p:spPr>
        <p:txBody>
          <a:bodyPr/>
          <a:lstStyle/>
          <a:p>
            <a:r>
              <a:rPr lang="en-US" altLang="zh-CN" dirty="0">
                <a:solidFill>
                  <a:srgbClr val="000000"/>
                </a:solidFill>
              </a:rPr>
              <a:t>8.1-8.4 </a:t>
            </a:r>
            <a:r>
              <a:rPr lang="zh-CN" altLang="en-US" dirty="0">
                <a:solidFill>
                  <a:srgbClr val="000000"/>
                </a:solidFill>
              </a:rPr>
              <a:t>例</a:t>
            </a:r>
            <a:r>
              <a:rPr lang="en-US" altLang="zh-CN" dirty="0">
                <a:solidFill>
                  <a:srgbClr val="000000"/>
                </a:solidFill>
              </a:rPr>
              <a:t>5</a:t>
            </a:r>
            <a:endParaRPr lang="zh-CN" altLang="en-US" sz="30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5697ED3-87E0-F390-41D3-3B01F6DB9E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9335"/>
          <a:stretch/>
        </p:blipFill>
        <p:spPr>
          <a:xfrm>
            <a:off x="427492" y="990600"/>
            <a:ext cx="6304510" cy="639884"/>
          </a:xfrm>
          <a:prstGeom prst="rect">
            <a:avLst/>
          </a:prstGeom>
        </p:spPr>
      </p:pic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D0A7ADB1-9645-EAB2-E18D-B8F8BBBF4EC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06174567"/>
              </p:ext>
            </p:extLst>
          </p:nvPr>
        </p:nvGraphicFramePr>
        <p:xfrm>
          <a:off x="306336" y="1399749"/>
          <a:ext cx="4074215" cy="15100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2639001" imgH="974826" progId="Visio.Drawing.11">
                  <p:embed/>
                </p:oleObj>
              </mc:Choice>
              <mc:Fallback>
                <p:oleObj name="Visio" r:id="rId3" imgW="2639001" imgH="974826" progId="Visio.Drawing.11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D0A7ADB1-9645-EAB2-E18D-B8F8BBBF4EC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6336" y="1399749"/>
                        <a:ext cx="4074215" cy="151005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>
            <a:extLst>
              <a:ext uri="{FF2B5EF4-FFF2-40B4-BE49-F238E27FC236}">
                <a16:creationId xmlns:a16="http://schemas.microsoft.com/office/drawing/2014/main" id="{B34DD6B4-2F4F-0F38-B86A-DA934AC5663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96598544"/>
              </p:ext>
            </p:extLst>
          </p:nvPr>
        </p:nvGraphicFramePr>
        <p:xfrm>
          <a:off x="5347263" y="1620073"/>
          <a:ext cx="1268161" cy="3439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787058" imgH="215806" progId="Equation.DSMT4">
                  <p:embed/>
                </p:oleObj>
              </mc:Choice>
              <mc:Fallback>
                <p:oleObj name="Equation" r:id="rId5" imgW="787058" imgH="215806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47263" y="1620073"/>
                        <a:ext cx="1268161" cy="34399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0A5DBC30-A698-5442-3E7D-4F335AF334A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92038061"/>
              </p:ext>
            </p:extLst>
          </p:nvPr>
        </p:nvGraphicFramePr>
        <p:xfrm>
          <a:off x="6923451" y="1621229"/>
          <a:ext cx="1412288" cy="342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875920" imgH="215806" progId="Equation.DSMT4">
                  <p:embed/>
                </p:oleObj>
              </mc:Choice>
              <mc:Fallback>
                <p:oleObj name="Equation" r:id="rId7" imgW="875920" imgH="215806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23451" y="1621229"/>
                        <a:ext cx="1412288" cy="34283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文本框 10">
            <a:extLst>
              <a:ext uri="{FF2B5EF4-FFF2-40B4-BE49-F238E27FC236}">
                <a16:creationId xmlns:a16="http://schemas.microsoft.com/office/drawing/2014/main" id="{1028CF61-B29D-B291-0721-0ED55B7DECE7}"/>
              </a:ext>
            </a:extLst>
          </p:cNvPr>
          <p:cNvSpPr txBox="1"/>
          <p:nvPr/>
        </p:nvSpPr>
        <p:spPr>
          <a:xfrm>
            <a:off x="4572000" y="1480473"/>
            <a:ext cx="784225" cy="494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解：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EF41913-4826-72A0-0B6F-7F87F2874843}"/>
              </a:ext>
            </a:extLst>
          </p:cNvPr>
          <p:cNvSpPr txBox="1"/>
          <p:nvPr/>
        </p:nvSpPr>
        <p:spPr>
          <a:xfrm>
            <a:off x="4261552" y="2027842"/>
            <a:ext cx="4707744" cy="10577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>
              <a:lnSpc>
                <a:spcPct val="120000"/>
              </a:lnSpc>
            </a:pPr>
            <a:r>
              <a:rPr lang="en-US" altLang="zh-CN" i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t</a:t>
            </a:r>
            <a:r>
              <a:rPr lang="zh-CN" altLang="en-US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＝</a:t>
            </a:r>
            <a:r>
              <a:rPr lang="en-US" altLang="zh-CN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  <a:r>
              <a:rPr lang="zh-CN" altLang="zh-CN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时</a:t>
            </a:r>
            <a:r>
              <a:rPr lang="zh-CN" altLang="en-US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换路</a:t>
            </a:r>
            <a:r>
              <a:rPr lang="zh-CN" altLang="zh-CN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，两电压原始值不等的电容并联，电容电压将发生跃变。利用两正极板电荷之和在开关动作前后瞬间相等来计算</a:t>
            </a:r>
            <a:r>
              <a:rPr lang="en-US" altLang="zh-CN" i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u</a:t>
            </a:r>
            <a:r>
              <a:rPr lang="en-US" altLang="zh-CN" kern="100" baseline="-250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en-US" altLang="zh-CN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(0</a:t>
            </a:r>
            <a:r>
              <a:rPr lang="en-US" altLang="zh-CN" kern="100" baseline="-250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+</a:t>
            </a:r>
            <a:r>
              <a:rPr lang="en-US" altLang="zh-CN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lang="zh-CN" altLang="en-US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endParaRPr lang="zh-CN" altLang="en-US" dirty="0"/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3C667643-23CB-A019-9555-515EA0E263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2625346"/>
              </p:ext>
            </p:extLst>
          </p:nvPr>
        </p:nvGraphicFramePr>
        <p:xfrm>
          <a:off x="4310258" y="3116829"/>
          <a:ext cx="4429279" cy="7489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2832100" imgH="482600" progId="Equation.DSMT4">
                  <p:embed/>
                </p:oleObj>
              </mc:Choice>
              <mc:Fallback>
                <p:oleObj name="Equation" r:id="rId9" imgW="2832100" imgH="482600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10258" y="3116829"/>
                        <a:ext cx="4429279" cy="74896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文本框 13">
            <a:extLst>
              <a:ext uri="{FF2B5EF4-FFF2-40B4-BE49-F238E27FC236}">
                <a16:creationId xmlns:a16="http://schemas.microsoft.com/office/drawing/2014/main" id="{38B09A06-57AB-9B44-7792-D8A5EE79F1D0}"/>
              </a:ext>
            </a:extLst>
          </p:cNvPr>
          <p:cNvSpPr txBox="1"/>
          <p:nvPr/>
        </p:nvSpPr>
        <p:spPr>
          <a:xfrm>
            <a:off x="486560" y="3844860"/>
            <a:ext cx="8966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解得</a:t>
            </a:r>
            <a:endParaRPr lang="zh-CN" altLang="en-US" dirty="0"/>
          </a:p>
        </p:txBody>
      </p:sp>
      <p:graphicFrame>
        <p:nvGraphicFramePr>
          <p:cNvPr id="16" name="对象 15">
            <a:extLst>
              <a:ext uri="{FF2B5EF4-FFF2-40B4-BE49-F238E27FC236}">
                <a16:creationId xmlns:a16="http://schemas.microsoft.com/office/drawing/2014/main" id="{618B91C7-8988-2119-5059-788F859D0A4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25203128"/>
              </p:ext>
            </p:extLst>
          </p:nvPr>
        </p:nvGraphicFramePr>
        <p:xfrm>
          <a:off x="1383205" y="3844860"/>
          <a:ext cx="2486100" cy="3693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1434477" imgH="215806" progId="Equation.DSMT4">
                  <p:embed/>
                </p:oleObj>
              </mc:Choice>
              <mc:Fallback>
                <p:oleObj name="Equation" r:id="rId11" imgW="1434477" imgH="215806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83205" y="3844860"/>
                        <a:ext cx="2486100" cy="36933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文本框 17">
            <a:extLst>
              <a:ext uri="{FF2B5EF4-FFF2-40B4-BE49-F238E27FC236}">
                <a16:creationId xmlns:a16="http://schemas.microsoft.com/office/drawing/2014/main" id="{1EB63D50-5480-ACA6-A0A6-F3EF2FF0B9E7}"/>
              </a:ext>
            </a:extLst>
          </p:cNvPr>
          <p:cNvSpPr txBox="1"/>
          <p:nvPr/>
        </p:nvSpPr>
        <p:spPr>
          <a:xfrm>
            <a:off x="486560" y="4371302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稳态值</a:t>
            </a:r>
            <a:endParaRPr lang="zh-CN" altLang="en-US" dirty="0"/>
          </a:p>
        </p:txBody>
      </p:sp>
      <p:graphicFrame>
        <p:nvGraphicFramePr>
          <p:cNvPr id="20" name="对象 19">
            <a:extLst>
              <a:ext uri="{FF2B5EF4-FFF2-40B4-BE49-F238E27FC236}">
                <a16:creationId xmlns:a16="http://schemas.microsoft.com/office/drawing/2014/main" id="{62F1C2A7-98AD-8397-434A-46901735CA6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45188581"/>
              </p:ext>
            </p:extLst>
          </p:nvPr>
        </p:nvGraphicFramePr>
        <p:xfrm>
          <a:off x="1478813" y="4261475"/>
          <a:ext cx="2398352" cy="5889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1612900" imgH="393700" progId="Equation.DSMT4">
                  <p:embed/>
                </p:oleObj>
              </mc:Choice>
              <mc:Fallback>
                <p:oleObj name="Equation" r:id="rId13" imgW="1612900" imgH="39370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8813" y="4261475"/>
                        <a:ext cx="2398352" cy="58898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文本框 21">
            <a:extLst>
              <a:ext uri="{FF2B5EF4-FFF2-40B4-BE49-F238E27FC236}">
                <a16:creationId xmlns:a16="http://schemas.microsoft.com/office/drawing/2014/main" id="{8D727262-3D3D-AA4B-00E6-97EB6AFB95BD}"/>
              </a:ext>
            </a:extLst>
          </p:cNvPr>
          <p:cNvSpPr txBox="1"/>
          <p:nvPr/>
        </p:nvSpPr>
        <p:spPr>
          <a:xfrm>
            <a:off x="457200" y="4899835"/>
            <a:ext cx="19547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时间常数</a:t>
            </a:r>
            <a:endParaRPr lang="zh-CN" altLang="en-US" dirty="0"/>
          </a:p>
        </p:txBody>
      </p:sp>
      <p:graphicFrame>
        <p:nvGraphicFramePr>
          <p:cNvPr id="24" name="对象 23">
            <a:extLst>
              <a:ext uri="{FF2B5EF4-FFF2-40B4-BE49-F238E27FC236}">
                <a16:creationId xmlns:a16="http://schemas.microsoft.com/office/drawing/2014/main" id="{536AB203-3D6E-F642-DEBC-72D2794C19F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74928095"/>
              </p:ext>
            </p:extLst>
          </p:nvPr>
        </p:nvGraphicFramePr>
        <p:xfrm>
          <a:off x="1783650" y="4958266"/>
          <a:ext cx="3251353" cy="3226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2082800" imgH="203200" progId="Equation.DSMT4">
                  <p:embed/>
                </p:oleObj>
              </mc:Choice>
              <mc:Fallback>
                <p:oleObj name="Equation" r:id="rId15" imgW="2082800" imgH="203200" progId="Equation.DSMT4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83650" y="4958266"/>
                        <a:ext cx="3251353" cy="32265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文本框 25">
            <a:extLst>
              <a:ext uri="{FF2B5EF4-FFF2-40B4-BE49-F238E27FC236}">
                <a16:creationId xmlns:a16="http://schemas.microsoft.com/office/drawing/2014/main" id="{C7845700-DAEC-9170-E030-D9C1D6B8EB91}"/>
              </a:ext>
            </a:extLst>
          </p:cNvPr>
          <p:cNvSpPr txBox="1"/>
          <p:nvPr/>
        </p:nvSpPr>
        <p:spPr>
          <a:xfrm>
            <a:off x="427491" y="5872450"/>
            <a:ext cx="30645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由三要素公式得：</a:t>
            </a:r>
            <a:endParaRPr lang="zh-CN" altLang="en-US" dirty="0"/>
          </a:p>
        </p:txBody>
      </p:sp>
      <p:graphicFrame>
        <p:nvGraphicFramePr>
          <p:cNvPr id="28" name="对象 27">
            <a:extLst>
              <a:ext uri="{FF2B5EF4-FFF2-40B4-BE49-F238E27FC236}">
                <a16:creationId xmlns:a16="http://schemas.microsoft.com/office/drawing/2014/main" id="{ADA3B51E-FE89-EE57-4BE0-B9CC4320BDC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54324374"/>
              </p:ext>
            </p:extLst>
          </p:nvPr>
        </p:nvGraphicFramePr>
        <p:xfrm>
          <a:off x="2443980" y="5901734"/>
          <a:ext cx="5368023" cy="3539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3467100" imgH="228600" progId="Equation.DSMT4">
                  <p:embed/>
                </p:oleObj>
              </mc:Choice>
              <mc:Fallback>
                <p:oleObj name="Equation" r:id="rId17" imgW="3467100" imgH="228600" progId="Equation.DSMT4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43980" y="5901734"/>
                        <a:ext cx="5368023" cy="35393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" name="文本框 29">
            <a:extLst>
              <a:ext uri="{FF2B5EF4-FFF2-40B4-BE49-F238E27FC236}">
                <a16:creationId xmlns:a16="http://schemas.microsoft.com/office/drawing/2014/main" id="{8160CA62-8D76-1D9C-10FF-26B6075F00CA}"/>
              </a:ext>
            </a:extLst>
          </p:cNvPr>
          <p:cNvSpPr txBox="1"/>
          <p:nvPr/>
        </p:nvSpPr>
        <p:spPr>
          <a:xfrm>
            <a:off x="448320" y="5383719"/>
            <a:ext cx="8443684" cy="3929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>
              <a:lnSpc>
                <a:spcPct val="120000"/>
              </a:lnSpc>
            </a:pPr>
            <a:r>
              <a:rPr lang="en-US" altLang="zh-CN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zh-CN" altLang="en-US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为求时间常数，先求电容看进去的戴维南等效电阻，发现是两个</a:t>
            </a:r>
            <a:r>
              <a:rPr lang="en-US" altLang="zh-CN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6Ω</a:t>
            </a:r>
            <a:r>
              <a:rPr lang="zh-CN" altLang="en-US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电阻并联</a:t>
            </a:r>
            <a:r>
              <a:rPr lang="en-US" altLang="zh-CN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endParaRPr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4640EDD9-7B4A-8721-5EA2-55B4EEEF8E03}"/>
              </a:ext>
            </a:extLst>
          </p:cNvPr>
          <p:cNvSpPr txBox="1"/>
          <p:nvPr/>
        </p:nvSpPr>
        <p:spPr>
          <a:xfrm>
            <a:off x="308103" y="2933310"/>
            <a:ext cx="356906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/>
            <a:r>
              <a:rPr lang="zh-CN" altLang="en-US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（两个电容并联可以</a:t>
            </a:r>
            <a:r>
              <a:rPr lang="zh-CN" altLang="en-US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变换为</a:t>
            </a:r>
            <a:r>
              <a:rPr lang="zh-CN" altLang="en-US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一个，按一阶电路计算。等效电容为直接相加。）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710B93B-C53D-A33F-6120-F8C303EFA16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6FF182B-870A-4FE8-A470-49D8A1ADC9E9}" type="slidenum">
              <a:rPr lang="en-US" altLang="zh-CN" smtClean="0"/>
              <a:pPr/>
              <a:t>31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90847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8" grpId="0"/>
      <p:bldP spid="22" grpId="0"/>
      <p:bldP spid="26" grpId="0"/>
      <p:bldP spid="30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FBE3C5-C282-1D93-8BA1-94FE893B4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8686800" cy="533400"/>
          </a:xfrm>
        </p:spPr>
        <p:txBody>
          <a:bodyPr/>
          <a:lstStyle/>
          <a:p>
            <a:r>
              <a:rPr lang="en-US" altLang="zh-CN" dirty="0">
                <a:solidFill>
                  <a:srgbClr val="000000"/>
                </a:solidFill>
              </a:rPr>
              <a:t>8.1-8.4 </a:t>
            </a:r>
            <a:r>
              <a:rPr lang="zh-CN" altLang="en-US" dirty="0">
                <a:solidFill>
                  <a:srgbClr val="000000"/>
                </a:solidFill>
              </a:rPr>
              <a:t>例</a:t>
            </a:r>
            <a:r>
              <a:rPr lang="en-US" altLang="zh-CN" dirty="0">
                <a:solidFill>
                  <a:srgbClr val="000000"/>
                </a:solidFill>
              </a:rPr>
              <a:t>6</a:t>
            </a:r>
            <a:endParaRPr lang="zh-CN" altLang="en-US" sz="30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D4D849A-1E06-11FB-C352-B1B7754CE5D2}"/>
              </a:ext>
            </a:extLst>
          </p:cNvPr>
          <p:cNvSpPr txBox="1"/>
          <p:nvPr/>
        </p:nvSpPr>
        <p:spPr>
          <a:xfrm>
            <a:off x="263602" y="2348999"/>
            <a:ext cx="5400006" cy="42061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>
              <a:lnSpc>
                <a:spcPct val="125000"/>
              </a:lnSpc>
            </a:pP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【</a:t>
            </a:r>
            <a:r>
              <a:rPr lang="zh-CN" altLang="en-US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伪二阶电路。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当电路中含有电感和电容时，一般属于二阶电路，特殊情况下可能为一阶电路。有两种方法判断它是一阶电路还是二阶电路：</a:t>
            </a:r>
            <a:endParaRPr lang="en-US" altLang="zh-CN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eaLnBrk="1">
              <a:lnSpc>
                <a:spcPct val="125000"/>
              </a:lnSpc>
            </a:pP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一是列写电路的微分方程，若列写的微分方程为两个独立的一阶微分方程则为一阶电路；</a:t>
            </a:r>
            <a:endParaRPr lang="en-US" altLang="zh-CN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eaLnBrk="1">
              <a:lnSpc>
                <a:spcPct val="125000"/>
              </a:lnSpc>
            </a:pPr>
            <a:r>
              <a:rPr lang="zh-CN" altLang="en-US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二是将电路中</a:t>
            </a:r>
            <a:r>
              <a:rPr lang="zh-CN" altLang="en-US" b="1" u="sng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独立源置零后</a:t>
            </a:r>
            <a:r>
              <a:rPr lang="zh-CN" altLang="en-US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，从一个动态元件两端注入电流，若该电流流不到另一个不同的动态元件中，则为一阶电路。</a:t>
            </a:r>
            <a:endParaRPr lang="en-US" altLang="zh-CN" b="1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eaLnBrk="1">
              <a:lnSpc>
                <a:spcPct val="125000"/>
              </a:lnSpc>
            </a:pP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本例中，换路后电路的左半部分（画红圈部分）由于中间被短路线短路，所以上下两个回路将分别单独作用而不互相影响，可用求解一阶电路的三要素法求解。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】</a:t>
            </a:r>
            <a:endParaRPr lang="zh-CN" altLang="en-US" sz="16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B78970B-7FD3-2D9A-B8F0-A7681A4BC6C9}"/>
              </a:ext>
            </a:extLst>
          </p:cNvPr>
          <p:cNvSpPr txBox="1"/>
          <p:nvPr/>
        </p:nvSpPr>
        <p:spPr>
          <a:xfrm>
            <a:off x="251996" y="990600"/>
            <a:ext cx="8640008" cy="1207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>
              <a:lnSpc>
                <a:spcPct val="125000"/>
              </a:lnSpc>
            </a:pP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图示电路中，</a:t>
            </a:r>
            <a:r>
              <a:rPr lang="en-US" altLang="zh-CN" sz="2000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</a:t>
            </a:r>
            <a:r>
              <a:rPr lang="en-US" altLang="zh-CN" sz="2000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＝</a:t>
            </a:r>
            <a:r>
              <a:rPr kumimoji="0" lang="en-US" altLang="zh-CN" sz="20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R</a:t>
            </a:r>
            <a:r>
              <a:rPr lang="en-US" altLang="zh-CN" sz="2000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＝</a:t>
            </a:r>
            <a:r>
              <a:rPr kumimoji="0" lang="en-US" altLang="zh-CN" sz="20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R</a:t>
            </a:r>
            <a:r>
              <a:rPr lang="en-US" altLang="zh-CN" sz="2000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＝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10Ω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kumimoji="0" lang="en-US" altLang="zh-CN" sz="20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</a:t>
            </a:r>
            <a:r>
              <a:rPr kumimoji="0" lang="zh-CN" altLang="en-US" sz="2000" b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＝</a:t>
            </a:r>
            <a:r>
              <a:rPr kumimoji="0" lang="en-US" altLang="zh-CN" sz="2000" b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0.5H</a:t>
            </a:r>
            <a:r>
              <a:rPr kumimoji="0" lang="zh-CN" altLang="en-US" sz="2000" b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kumimoji="0" lang="en-US" altLang="zh-CN" sz="20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</a:t>
            </a:r>
            <a:r>
              <a:rPr kumimoji="0" lang="zh-CN" altLang="en-US" sz="2000" b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＝</a:t>
            </a:r>
            <a:r>
              <a:rPr kumimoji="0" lang="en-US" altLang="zh-CN" sz="2000" b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0.05F</a:t>
            </a:r>
            <a:r>
              <a:rPr kumimoji="0" lang="zh-CN" altLang="en-US" sz="2000" b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kumimoji="0" lang="en-US" altLang="zh-CN" sz="20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U</a:t>
            </a:r>
            <a:r>
              <a:rPr kumimoji="0" lang="en-US" altLang="zh-CN" sz="20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＝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8V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kumimoji="0" lang="en-US" altLang="zh-CN" sz="20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kumimoji="0" lang="en-US" altLang="zh-CN" sz="20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＝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4A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。开关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打开前，电路已达稳态，在</a:t>
            </a:r>
            <a:r>
              <a:rPr kumimoji="0" lang="en-US" altLang="zh-CN" sz="20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</a:t>
            </a:r>
            <a:r>
              <a:rPr kumimoji="0" lang="zh-CN" altLang="en-US" sz="2000" b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＝</a:t>
            </a:r>
            <a:r>
              <a:rPr kumimoji="0" lang="en-US" altLang="zh-CN" sz="2000" b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kumimoji="0" lang="zh-CN" altLang="en-US" sz="2000" b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时将</a:t>
            </a:r>
            <a:r>
              <a:rPr kumimoji="0" lang="en-US" altLang="zh-CN" sz="2000" b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</a:t>
            </a:r>
            <a:r>
              <a:rPr kumimoji="0" lang="zh-CN" altLang="en-US" sz="2000" b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打开。求</a:t>
            </a:r>
            <a:r>
              <a:rPr kumimoji="0" lang="en-US" altLang="zh-CN" sz="2000" b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</a:t>
            </a:r>
            <a:r>
              <a:rPr kumimoji="0" lang="zh-CN" altLang="en-US" sz="2000" b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打开后的电容电压</a:t>
            </a:r>
            <a:r>
              <a:rPr kumimoji="0" lang="en-US" altLang="zh-CN" sz="20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u</a:t>
            </a:r>
            <a:r>
              <a:rPr kumimoji="0" lang="en-US" altLang="zh-CN" sz="2000" b="0" i="0" u="none" strike="noStrike" kern="1200" cap="none" spc="0" normalizeH="0" baseline="-2500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</a:t>
            </a:r>
            <a:r>
              <a:rPr kumimoji="0" lang="en-US" altLang="zh-CN" sz="2000" b="0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kumimoji="0" lang="en-US" altLang="zh-CN" sz="2000" b="0" i="1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</a:t>
            </a:r>
            <a:r>
              <a:rPr kumimoji="0" lang="en-US" altLang="zh-CN" sz="2000" b="0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kumimoji="0" lang="zh-CN" altLang="en-US" sz="2000" b="0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、电感电流</a:t>
            </a:r>
            <a:r>
              <a:rPr kumimoji="0" lang="en-US" altLang="zh-CN" sz="20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kumimoji="0" lang="en-US" altLang="zh-CN" sz="2000" b="0" i="0" u="none" strike="noStrike" kern="1200" cap="none" spc="0" normalizeH="0" baseline="-2500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kumimoji="0" lang="en-US" altLang="zh-CN" sz="20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和电压</a:t>
            </a:r>
            <a:r>
              <a:rPr kumimoji="0" lang="en-US" altLang="zh-CN" sz="20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u</a:t>
            </a:r>
            <a:r>
              <a:rPr kumimoji="0" lang="en-US" altLang="zh-CN" sz="2000" b="0" i="0" u="none" strike="noStrike" kern="1200" cap="none" spc="0" normalizeH="0" baseline="-2500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ab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kumimoji="0" lang="en-US" altLang="zh-CN" sz="20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F9AE65F-A53C-95AC-F22E-E95E1EB409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9030" y="1935000"/>
            <a:ext cx="3251368" cy="2574000"/>
          </a:xfrm>
          <a:prstGeom prst="rect">
            <a:avLst/>
          </a:prstGeom>
        </p:spPr>
      </p:pic>
      <p:sp>
        <p:nvSpPr>
          <p:cNvPr id="8" name="椭圆 7">
            <a:extLst>
              <a:ext uri="{FF2B5EF4-FFF2-40B4-BE49-F238E27FC236}">
                <a16:creationId xmlns:a16="http://schemas.microsoft.com/office/drawing/2014/main" id="{F42EC485-758D-0423-5F90-7AD70C773299}"/>
              </a:ext>
            </a:extLst>
          </p:cNvPr>
          <p:cNvSpPr/>
          <p:nvPr/>
        </p:nvSpPr>
        <p:spPr bwMode="auto">
          <a:xfrm>
            <a:off x="5781290" y="2236387"/>
            <a:ext cx="1764000" cy="2272613"/>
          </a:xfrm>
          <a:prstGeom prst="ellipse">
            <a:avLst/>
          </a:prstGeom>
          <a:noFill/>
          <a:ln w="19050" cap="flat" cmpd="sng" algn="ctr">
            <a:solidFill>
              <a:srgbClr val="CC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327CE02-ED04-13CD-1EA1-FB26884CA92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6FF182B-870A-4FE8-A470-49D8A1ADC9E9}" type="slidenum">
              <a:rPr lang="en-US" altLang="zh-CN" smtClean="0"/>
              <a:pPr/>
              <a:t>32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27817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FBE3C5-C282-1D93-8BA1-94FE893B4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8686800" cy="533400"/>
          </a:xfrm>
        </p:spPr>
        <p:txBody>
          <a:bodyPr/>
          <a:lstStyle/>
          <a:p>
            <a:r>
              <a:rPr lang="en-US" altLang="zh-CN" dirty="0">
                <a:solidFill>
                  <a:srgbClr val="000000"/>
                </a:solidFill>
              </a:rPr>
              <a:t>8.1-8.4 </a:t>
            </a:r>
            <a:r>
              <a:rPr lang="zh-CN" altLang="en-US" dirty="0">
                <a:solidFill>
                  <a:srgbClr val="000000"/>
                </a:solidFill>
              </a:rPr>
              <a:t>例</a:t>
            </a:r>
            <a:r>
              <a:rPr lang="en-US" altLang="zh-CN" dirty="0">
                <a:solidFill>
                  <a:srgbClr val="000000"/>
                </a:solidFill>
              </a:rPr>
              <a:t>6</a:t>
            </a:r>
            <a:endParaRPr lang="zh-CN" altLang="en-US" sz="30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B78970B-7FD3-2D9A-B8F0-A7681A4BC6C9}"/>
              </a:ext>
            </a:extLst>
          </p:cNvPr>
          <p:cNvSpPr txBox="1"/>
          <p:nvPr/>
        </p:nvSpPr>
        <p:spPr>
          <a:xfrm>
            <a:off x="251996" y="990600"/>
            <a:ext cx="8640008" cy="1207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>
              <a:lnSpc>
                <a:spcPct val="125000"/>
              </a:lnSpc>
            </a:pP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图示电路中，</a:t>
            </a:r>
            <a:r>
              <a:rPr lang="en-US" altLang="zh-CN" sz="2000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</a:t>
            </a:r>
            <a:r>
              <a:rPr lang="en-US" altLang="zh-CN" sz="2000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＝</a:t>
            </a:r>
            <a:r>
              <a:rPr kumimoji="0" lang="en-US" altLang="zh-CN" sz="20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R</a:t>
            </a:r>
            <a:r>
              <a:rPr lang="en-US" altLang="zh-CN" sz="2000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＝</a:t>
            </a:r>
            <a:r>
              <a:rPr kumimoji="0" lang="en-US" altLang="zh-CN" sz="20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R</a:t>
            </a:r>
            <a:r>
              <a:rPr lang="en-US" altLang="zh-CN" sz="2000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＝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10Ω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kumimoji="0" lang="en-US" altLang="zh-CN" sz="20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</a:t>
            </a:r>
            <a:r>
              <a:rPr kumimoji="0" lang="zh-CN" altLang="en-US" sz="2000" b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＝</a:t>
            </a:r>
            <a:r>
              <a:rPr kumimoji="0" lang="en-US" altLang="zh-CN" sz="2000" b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0.5H</a:t>
            </a:r>
            <a:r>
              <a:rPr kumimoji="0" lang="zh-CN" altLang="en-US" sz="2000" b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kumimoji="0" lang="en-US" altLang="zh-CN" sz="20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</a:t>
            </a:r>
            <a:r>
              <a:rPr kumimoji="0" lang="zh-CN" altLang="en-US" sz="2000" b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＝</a:t>
            </a:r>
            <a:r>
              <a:rPr kumimoji="0" lang="en-US" altLang="zh-CN" sz="2000" b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0.05F</a:t>
            </a:r>
            <a:r>
              <a:rPr kumimoji="0" lang="zh-CN" altLang="en-US" sz="2000" b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kumimoji="0" lang="en-US" altLang="zh-CN" sz="20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U</a:t>
            </a:r>
            <a:r>
              <a:rPr kumimoji="0" lang="en-US" altLang="zh-CN" sz="20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＝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8V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kumimoji="0" lang="en-US" altLang="zh-CN" sz="20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kumimoji="0" lang="en-US" altLang="zh-CN" sz="20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＝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4A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。开关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打开前，电路已达稳态，在</a:t>
            </a:r>
            <a:r>
              <a:rPr kumimoji="0" lang="en-US" altLang="zh-CN" sz="20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</a:t>
            </a:r>
            <a:r>
              <a:rPr kumimoji="0" lang="zh-CN" altLang="en-US" sz="2000" b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＝</a:t>
            </a:r>
            <a:r>
              <a:rPr kumimoji="0" lang="en-US" altLang="zh-CN" sz="2000" b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kumimoji="0" lang="zh-CN" altLang="en-US" sz="2000" b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时将</a:t>
            </a:r>
            <a:r>
              <a:rPr kumimoji="0" lang="en-US" altLang="zh-CN" sz="2000" b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</a:t>
            </a:r>
            <a:r>
              <a:rPr kumimoji="0" lang="zh-CN" altLang="en-US" sz="2000" b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打开。求</a:t>
            </a:r>
            <a:r>
              <a:rPr kumimoji="0" lang="en-US" altLang="zh-CN" sz="2000" b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</a:t>
            </a:r>
            <a:r>
              <a:rPr kumimoji="0" lang="zh-CN" altLang="en-US" sz="2000" b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打开后的电容电压</a:t>
            </a:r>
            <a:r>
              <a:rPr kumimoji="0" lang="en-US" altLang="zh-CN" sz="20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u</a:t>
            </a:r>
            <a:r>
              <a:rPr kumimoji="0" lang="en-US" altLang="zh-CN" sz="2000" b="0" i="0" u="none" strike="noStrike" kern="1200" cap="none" spc="0" normalizeH="0" baseline="-2500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</a:t>
            </a:r>
            <a:r>
              <a:rPr kumimoji="0" lang="en-US" altLang="zh-CN" sz="2000" b="0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kumimoji="0" lang="en-US" altLang="zh-CN" sz="2000" b="0" i="1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</a:t>
            </a:r>
            <a:r>
              <a:rPr kumimoji="0" lang="en-US" altLang="zh-CN" sz="2000" b="0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kumimoji="0" lang="zh-CN" altLang="en-US" sz="2000" b="0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、电感电流</a:t>
            </a:r>
            <a:r>
              <a:rPr kumimoji="0" lang="en-US" altLang="zh-CN" sz="20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kumimoji="0" lang="en-US" altLang="zh-CN" sz="2000" b="0" i="0" u="none" strike="noStrike" kern="1200" cap="none" spc="0" normalizeH="0" baseline="-2500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kumimoji="0" lang="en-US" altLang="zh-CN" sz="20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和电压</a:t>
            </a:r>
            <a:r>
              <a:rPr kumimoji="0" lang="en-US" altLang="zh-CN" sz="20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u</a:t>
            </a:r>
            <a:r>
              <a:rPr kumimoji="0" lang="en-US" altLang="zh-CN" sz="2000" b="0" i="0" u="none" strike="noStrike" kern="1200" cap="none" spc="0" normalizeH="0" baseline="-2500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ab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kumimoji="0" lang="en-US" altLang="zh-CN" sz="20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F9AE65F-A53C-95AC-F22E-E95E1EB409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9030" y="1935000"/>
            <a:ext cx="3251368" cy="2574000"/>
          </a:xfrm>
          <a:prstGeom prst="rect">
            <a:avLst/>
          </a:prstGeom>
        </p:spPr>
      </p:pic>
      <p:graphicFrame>
        <p:nvGraphicFramePr>
          <p:cNvPr id="3" name="对象 2">
            <a:extLst>
              <a:ext uri="{FF2B5EF4-FFF2-40B4-BE49-F238E27FC236}">
                <a16:creationId xmlns:a16="http://schemas.microsoft.com/office/drawing/2014/main" id="{A955BD9A-B9D5-EE92-66CA-CB4E2463066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3473139"/>
              </p:ext>
            </p:extLst>
          </p:nvPr>
        </p:nvGraphicFramePr>
        <p:xfrm>
          <a:off x="398240" y="3065116"/>
          <a:ext cx="2013758" cy="5981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282680" imgH="380880" progId="Equation.DSMT4">
                  <p:embed/>
                </p:oleObj>
              </mc:Choice>
              <mc:Fallback>
                <p:oleObj name="Equation" r:id="rId3" imgW="1282680" imgH="3808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98240" y="3065116"/>
                        <a:ext cx="2013758" cy="59814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文本框 7">
            <a:extLst>
              <a:ext uri="{FF2B5EF4-FFF2-40B4-BE49-F238E27FC236}">
                <a16:creationId xmlns:a16="http://schemas.microsoft.com/office/drawing/2014/main" id="{9466FED2-DE75-C4CF-6655-EA152FD1A820}"/>
              </a:ext>
            </a:extLst>
          </p:cNvPr>
          <p:cNvSpPr txBox="1"/>
          <p:nvPr/>
        </p:nvSpPr>
        <p:spPr>
          <a:xfrm>
            <a:off x="251996" y="2298670"/>
            <a:ext cx="5377034" cy="7241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>
              <a:lnSpc>
                <a:spcPct val="120000"/>
              </a:lnSpc>
            </a:pPr>
            <a:r>
              <a:rPr lang="zh-CN" altLang="en-US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解：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换路前瞬间，即</a:t>
            </a:r>
            <a:r>
              <a:rPr lang="en-US" altLang="zh-CN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＝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0</a:t>
            </a:r>
            <a:r>
              <a:rPr lang="zh-CN" altLang="en-US" baseline="-25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－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时电路处于稳态，</a:t>
            </a:r>
            <a:r>
              <a:rPr lang="zh-CN" altLang="en-US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电容相当于开路，电感相当于短路。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此时</a:t>
            </a:r>
            <a:endParaRPr lang="zh-CN" altLang="en-US" dirty="0"/>
          </a:p>
        </p:txBody>
      </p:sp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7FF5C488-C680-3BCD-81F4-4DE17A3B8F0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2311529"/>
              </p:ext>
            </p:extLst>
          </p:nvPr>
        </p:nvGraphicFramePr>
        <p:xfrm>
          <a:off x="2773288" y="3190771"/>
          <a:ext cx="2844136" cy="3253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663560" imgH="190440" progId="Equation.DSMT4">
                  <p:embed/>
                </p:oleObj>
              </mc:Choice>
              <mc:Fallback>
                <p:oleObj name="Equation" r:id="rId5" imgW="1663560" imgH="190440" progId="Equation.DSMT4">
                  <p:embed/>
                  <p:pic>
                    <p:nvPicPr>
                      <p:cNvPr id="3" name="对象 2">
                        <a:extLst>
                          <a:ext uri="{FF2B5EF4-FFF2-40B4-BE49-F238E27FC236}">
                            <a16:creationId xmlns:a16="http://schemas.microsoft.com/office/drawing/2014/main" id="{A955BD9A-B9D5-EE92-66CA-CB4E2463066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773288" y="3190771"/>
                        <a:ext cx="2844136" cy="32537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文本框 9">
            <a:extLst>
              <a:ext uri="{FF2B5EF4-FFF2-40B4-BE49-F238E27FC236}">
                <a16:creationId xmlns:a16="http://schemas.microsoft.com/office/drawing/2014/main" id="{3118F8FE-617E-011C-C32C-BBD67CC2E007}"/>
              </a:ext>
            </a:extLst>
          </p:cNvPr>
          <p:cNvSpPr txBox="1"/>
          <p:nvPr/>
        </p:nvSpPr>
        <p:spPr>
          <a:xfrm>
            <a:off x="251996" y="3595191"/>
            <a:ext cx="250968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/>
            <a:r>
              <a:rPr lang="en-US" altLang="zh-CN" sz="1400" dirty="0">
                <a:solidFill>
                  <a:srgbClr val="99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zh-CN" altLang="en-US" sz="1400" dirty="0">
                <a:solidFill>
                  <a:srgbClr val="99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分流公式，电流源电流在流过</a:t>
            </a:r>
            <a:r>
              <a:rPr lang="en-US" altLang="zh-CN" sz="1400" i="1" dirty="0">
                <a:solidFill>
                  <a:srgbClr val="99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zh-CN" altLang="en-US" sz="1400" dirty="0">
                <a:solidFill>
                  <a:srgbClr val="99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节点后分成两支，一支流过</a:t>
            </a:r>
            <a:r>
              <a:rPr lang="en-US" altLang="zh-CN" sz="1400" dirty="0">
                <a:solidFill>
                  <a:srgbClr val="99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</a:t>
            </a:r>
            <a:r>
              <a:rPr lang="en-US" altLang="zh-CN" sz="1400" baseline="-25000" dirty="0">
                <a:solidFill>
                  <a:srgbClr val="99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1400" dirty="0">
                <a:solidFill>
                  <a:srgbClr val="99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，另一支流过</a:t>
            </a:r>
            <a:r>
              <a:rPr lang="en-US" altLang="zh-CN" sz="1400" dirty="0">
                <a:solidFill>
                  <a:srgbClr val="99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</a:t>
            </a:r>
            <a:r>
              <a:rPr lang="en-US" altLang="zh-CN" sz="1400" baseline="-25000" dirty="0">
                <a:solidFill>
                  <a:srgbClr val="99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en-US" altLang="zh-CN" sz="1400" dirty="0">
                <a:solidFill>
                  <a:srgbClr val="99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endParaRPr lang="zh-CN" altLang="en-US" sz="1400" dirty="0">
              <a:solidFill>
                <a:srgbClr val="9933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79FAF57-96C6-6393-097D-AA8A7F441E1F}"/>
              </a:ext>
            </a:extLst>
          </p:cNvPr>
          <p:cNvSpPr txBox="1"/>
          <p:nvPr/>
        </p:nvSpPr>
        <p:spPr>
          <a:xfrm>
            <a:off x="3446904" y="3595191"/>
            <a:ext cx="15911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/>
            <a:r>
              <a:rPr lang="en-US" altLang="zh-CN" sz="1400" dirty="0">
                <a:solidFill>
                  <a:srgbClr val="99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zh-CN" altLang="en-US" sz="1400" dirty="0">
                <a:solidFill>
                  <a:srgbClr val="99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左下角回路</a:t>
            </a:r>
            <a:r>
              <a:rPr lang="en-US" altLang="zh-CN" sz="1400" dirty="0">
                <a:solidFill>
                  <a:srgbClr val="99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KVL)</a:t>
            </a:r>
            <a:endParaRPr lang="zh-CN" altLang="en-US" sz="1400" dirty="0">
              <a:solidFill>
                <a:srgbClr val="9933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044AA991-A7E5-535F-AE74-85B39A6760A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44000" y="3650589"/>
            <a:ext cx="338286" cy="576000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C0D221DC-901F-8B76-C0B7-27A1411E9ABF}"/>
              </a:ext>
            </a:extLst>
          </p:cNvPr>
          <p:cNvSpPr txBox="1"/>
          <p:nvPr/>
        </p:nvSpPr>
        <p:spPr>
          <a:xfrm>
            <a:off x="263602" y="4412899"/>
            <a:ext cx="21483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由换路定律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，</a:t>
            </a:r>
            <a:endParaRPr lang="zh-CN" altLang="en-US" dirty="0"/>
          </a:p>
        </p:txBody>
      </p:sp>
      <p:graphicFrame>
        <p:nvGraphicFramePr>
          <p:cNvPr id="15" name="对象 14">
            <a:extLst>
              <a:ext uri="{FF2B5EF4-FFF2-40B4-BE49-F238E27FC236}">
                <a16:creationId xmlns:a16="http://schemas.microsoft.com/office/drawing/2014/main" id="{E77A9295-C1CA-CB14-DF65-72AFEFB791E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44517349"/>
              </p:ext>
            </p:extLst>
          </p:nvPr>
        </p:nvGraphicFramePr>
        <p:xfrm>
          <a:off x="1733131" y="4425086"/>
          <a:ext cx="4574766" cy="3693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2361960" imgH="190440" progId="Equation.DSMT4">
                  <p:embed/>
                </p:oleObj>
              </mc:Choice>
              <mc:Fallback>
                <p:oleObj name="Equation" r:id="rId8" imgW="2361960" imgH="190440" progId="Equation.DSMT4">
                  <p:embed/>
                  <p:pic>
                    <p:nvPicPr>
                      <p:cNvPr id="9" name="对象 8">
                        <a:extLst>
                          <a:ext uri="{FF2B5EF4-FFF2-40B4-BE49-F238E27FC236}">
                            <a16:creationId xmlns:a16="http://schemas.microsoft.com/office/drawing/2014/main" id="{300DB5FA-0D24-D017-BB2A-9E668E33C95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33131" y="4425086"/>
                        <a:ext cx="4574766" cy="36933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文本框 15">
            <a:extLst>
              <a:ext uri="{FF2B5EF4-FFF2-40B4-BE49-F238E27FC236}">
                <a16:creationId xmlns:a16="http://schemas.microsoft.com/office/drawing/2014/main" id="{46C1984A-BE8C-FD7E-D620-88AEA58D52FC}"/>
              </a:ext>
            </a:extLst>
          </p:cNvPr>
          <p:cNvSpPr txBox="1"/>
          <p:nvPr/>
        </p:nvSpPr>
        <p:spPr>
          <a:xfrm>
            <a:off x="263602" y="4873462"/>
            <a:ext cx="21483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i="1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t</a:t>
            </a:r>
            <a:r>
              <a:rPr lang="zh-CN" altLang="en-US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→∞，即稳态时有</a:t>
            </a:r>
            <a:endParaRPr lang="en-US" altLang="zh-CN" sz="1800" i="1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CA68CAD3-F743-C526-4533-D32BEF88DBF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84822433"/>
              </p:ext>
            </p:extLst>
          </p:nvPr>
        </p:nvGraphicFramePr>
        <p:xfrm>
          <a:off x="2431805" y="4872906"/>
          <a:ext cx="3197225" cy="369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1650960" imgH="190440" progId="Equation.DSMT4">
                  <p:embed/>
                </p:oleObj>
              </mc:Choice>
              <mc:Fallback>
                <p:oleObj name="Equation" r:id="rId10" imgW="1650960" imgH="190440" progId="Equation.DSMT4">
                  <p:embed/>
                  <p:pic>
                    <p:nvPicPr>
                      <p:cNvPr id="15" name="对象 14">
                        <a:extLst>
                          <a:ext uri="{FF2B5EF4-FFF2-40B4-BE49-F238E27FC236}">
                            <a16:creationId xmlns:a16="http://schemas.microsoft.com/office/drawing/2014/main" id="{E77A9295-C1CA-CB14-DF65-72AFEFB791E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31805" y="4872906"/>
                        <a:ext cx="3197225" cy="36988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文本框 17">
            <a:extLst>
              <a:ext uri="{FF2B5EF4-FFF2-40B4-BE49-F238E27FC236}">
                <a16:creationId xmlns:a16="http://schemas.microsoft.com/office/drawing/2014/main" id="{6AEFA541-23C5-A48D-36B1-5008DB127AE1}"/>
              </a:ext>
            </a:extLst>
          </p:cNvPr>
          <p:cNvSpPr txBox="1"/>
          <p:nvPr/>
        </p:nvSpPr>
        <p:spPr>
          <a:xfrm>
            <a:off x="263602" y="5321838"/>
            <a:ext cx="47744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i="1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t</a:t>
            </a:r>
            <a:r>
              <a:rPr lang="zh-CN" altLang="en-US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＞</a:t>
            </a:r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  <a:r>
              <a:rPr lang="zh-CN" altLang="en-US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时对于上方</a:t>
            </a:r>
            <a:r>
              <a:rPr lang="en-US" altLang="zh-CN" i="1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RL</a:t>
            </a:r>
            <a:r>
              <a:rPr lang="zh-CN" altLang="en-US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回路，可求得其时间常数</a:t>
            </a:r>
            <a:endParaRPr lang="en-US" altLang="zh-CN" sz="1800" i="1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90A1D324-9429-DEC9-6694-ADD94EC08CD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80243110"/>
              </p:ext>
            </p:extLst>
          </p:nvPr>
        </p:nvGraphicFramePr>
        <p:xfrm>
          <a:off x="4925327" y="5242794"/>
          <a:ext cx="1382570" cy="6575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812520" imgH="380880" progId="Equation.DSMT4">
                  <p:embed/>
                </p:oleObj>
              </mc:Choice>
              <mc:Fallback>
                <p:oleObj name="Equation" r:id="rId12" imgW="812520" imgH="380880" progId="Equation.DSMT4">
                  <p:embed/>
                  <p:pic>
                    <p:nvPicPr>
                      <p:cNvPr id="24" name="对象 23">
                        <a:extLst>
                          <a:ext uri="{FF2B5EF4-FFF2-40B4-BE49-F238E27FC236}">
                            <a16:creationId xmlns:a16="http://schemas.microsoft.com/office/drawing/2014/main" id="{536AB203-3D6E-F642-DEBC-72D2794C19F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25327" y="5242794"/>
                        <a:ext cx="1382570" cy="65754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文本框 19">
            <a:extLst>
              <a:ext uri="{FF2B5EF4-FFF2-40B4-BE49-F238E27FC236}">
                <a16:creationId xmlns:a16="http://schemas.microsoft.com/office/drawing/2014/main" id="{EA4C4FD4-E6F9-F7F9-CC7D-023EF78AFDF7}"/>
              </a:ext>
            </a:extLst>
          </p:cNvPr>
          <p:cNvSpPr txBox="1"/>
          <p:nvPr/>
        </p:nvSpPr>
        <p:spPr>
          <a:xfrm>
            <a:off x="263602" y="5990571"/>
            <a:ext cx="47744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i="1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t</a:t>
            </a:r>
            <a:r>
              <a:rPr lang="zh-CN" altLang="en-US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＞</a:t>
            </a:r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  <a:r>
              <a:rPr lang="zh-CN" altLang="en-US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时对于下方</a:t>
            </a:r>
            <a:r>
              <a:rPr lang="en-US" altLang="zh-CN" i="1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RC</a:t>
            </a:r>
            <a:r>
              <a:rPr lang="zh-CN" altLang="en-US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回路，可求得其时间常数</a:t>
            </a:r>
            <a:endParaRPr lang="en-US" altLang="zh-CN" sz="1800" i="1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21" name="对象 20">
            <a:extLst>
              <a:ext uri="{FF2B5EF4-FFF2-40B4-BE49-F238E27FC236}">
                <a16:creationId xmlns:a16="http://schemas.microsoft.com/office/drawing/2014/main" id="{7B3697E2-1B10-DAC5-F9AA-E599B3AFCA4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97480693"/>
              </p:ext>
            </p:extLst>
          </p:nvPr>
        </p:nvGraphicFramePr>
        <p:xfrm>
          <a:off x="4925327" y="6020100"/>
          <a:ext cx="1425575" cy="328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4" imgW="838080" imgH="190440" progId="Equation.DSMT4">
                  <p:embed/>
                </p:oleObj>
              </mc:Choice>
              <mc:Fallback>
                <p:oleObj name="Equation" r:id="rId14" imgW="838080" imgH="190440" progId="Equation.DSMT4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90A1D324-9429-DEC9-6694-ADD94EC08CD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25327" y="6020100"/>
                        <a:ext cx="1425575" cy="32861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BCC4E7D-94FA-601E-85CA-DB954BDBF6D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6FF182B-870A-4FE8-A470-49D8A1ADC9E9}" type="slidenum">
              <a:rPr lang="en-US" altLang="zh-CN" smtClean="0"/>
              <a:pPr/>
              <a:t>33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43063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1" grpId="0"/>
      <p:bldP spid="14" grpId="0"/>
      <p:bldP spid="16" grpId="0"/>
      <p:bldP spid="18" grpId="0"/>
      <p:bldP spid="20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FBE3C5-C282-1D93-8BA1-94FE893B4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8686800" cy="533400"/>
          </a:xfrm>
        </p:spPr>
        <p:txBody>
          <a:bodyPr/>
          <a:lstStyle/>
          <a:p>
            <a:r>
              <a:rPr lang="en-US" altLang="zh-CN" dirty="0">
                <a:solidFill>
                  <a:srgbClr val="000000"/>
                </a:solidFill>
              </a:rPr>
              <a:t>8.1-8.4 </a:t>
            </a:r>
            <a:r>
              <a:rPr lang="zh-CN" altLang="en-US" dirty="0">
                <a:solidFill>
                  <a:srgbClr val="000000"/>
                </a:solidFill>
              </a:rPr>
              <a:t>例</a:t>
            </a:r>
            <a:r>
              <a:rPr lang="en-US" altLang="zh-CN" dirty="0">
                <a:solidFill>
                  <a:srgbClr val="000000"/>
                </a:solidFill>
              </a:rPr>
              <a:t>6</a:t>
            </a:r>
            <a:endParaRPr lang="zh-CN" altLang="en-US" sz="30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B78970B-7FD3-2D9A-B8F0-A7681A4BC6C9}"/>
              </a:ext>
            </a:extLst>
          </p:cNvPr>
          <p:cNvSpPr txBox="1"/>
          <p:nvPr/>
        </p:nvSpPr>
        <p:spPr>
          <a:xfrm>
            <a:off x="251996" y="990600"/>
            <a:ext cx="8640008" cy="1207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>
              <a:lnSpc>
                <a:spcPct val="125000"/>
              </a:lnSpc>
            </a:pP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图示电路中，</a:t>
            </a:r>
            <a:r>
              <a:rPr lang="en-US" altLang="zh-CN" sz="2000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</a:t>
            </a:r>
            <a:r>
              <a:rPr lang="en-US" altLang="zh-CN" sz="2000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＝</a:t>
            </a:r>
            <a:r>
              <a:rPr kumimoji="0" lang="en-US" altLang="zh-CN" sz="20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R</a:t>
            </a:r>
            <a:r>
              <a:rPr lang="en-US" altLang="zh-CN" sz="2000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＝</a:t>
            </a:r>
            <a:r>
              <a:rPr kumimoji="0" lang="en-US" altLang="zh-CN" sz="20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R</a:t>
            </a:r>
            <a:r>
              <a:rPr lang="en-US" altLang="zh-CN" sz="2000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＝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10Ω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kumimoji="0" lang="en-US" altLang="zh-CN" sz="20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</a:t>
            </a:r>
            <a:r>
              <a:rPr kumimoji="0" lang="zh-CN" altLang="en-US" sz="2000" b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＝</a:t>
            </a:r>
            <a:r>
              <a:rPr kumimoji="0" lang="en-US" altLang="zh-CN" sz="2000" b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0.5H</a:t>
            </a:r>
            <a:r>
              <a:rPr kumimoji="0" lang="zh-CN" altLang="en-US" sz="2000" b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kumimoji="0" lang="en-US" altLang="zh-CN" sz="20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</a:t>
            </a:r>
            <a:r>
              <a:rPr kumimoji="0" lang="zh-CN" altLang="en-US" sz="2000" b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＝</a:t>
            </a:r>
            <a:r>
              <a:rPr kumimoji="0" lang="en-US" altLang="zh-CN" sz="2000" b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0.05F</a:t>
            </a:r>
            <a:r>
              <a:rPr kumimoji="0" lang="zh-CN" altLang="en-US" sz="2000" b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kumimoji="0" lang="en-US" altLang="zh-CN" sz="20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U</a:t>
            </a:r>
            <a:r>
              <a:rPr kumimoji="0" lang="en-US" altLang="zh-CN" sz="20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＝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8V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kumimoji="0" lang="en-US" altLang="zh-CN" sz="20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kumimoji="0" lang="en-US" altLang="zh-CN" sz="20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＝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4A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。开关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打开前，电路已达稳态，在</a:t>
            </a:r>
            <a:r>
              <a:rPr kumimoji="0" lang="en-US" altLang="zh-CN" sz="20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</a:t>
            </a:r>
            <a:r>
              <a:rPr kumimoji="0" lang="zh-CN" altLang="en-US" sz="2000" b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＝</a:t>
            </a:r>
            <a:r>
              <a:rPr kumimoji="0" lang="en-US" altLang="zh-CN" sz="2000" b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kumimoji="0" lang="zh-CN" altLang="en-US" sz="2000" b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时将</a:t>
            </a:r>
            <a:r>
              <a:rPr kumimoji="0" lang="en-US" altLang="zh-CN" sz="2000" b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</a:t>
            </a:r>
            <a:r>
              <a:rPr kumimoji="0" lang="zh-CN" altLang="en-US" sz="2000" b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打开。求</a:t>
            </a:r>
            <a:r>
              <a:rPr kumimoji="0" lang="en-US" altLang="zh-CN" sz="2000" b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</a:t>
            </a:r>
            <a:r>
              <a:rPr kumimoji="0" lang="zh-CN" altLang="en-US" sz="2000" b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打开后的电容电压</a:t>
            </a:r>
            <a:r>
              <a:rPr kumimoji="0" lang="en-US" altLang="zh-CN" sz="20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u</a:t>
            </a:r>
            <a:r>
              <a:rPr kumimoji="0" lang="en-US" altLang="zh-CN" sz="2000" b="0" i="0" u="none" strike="noStrike" kern="1200" cap="none" spc="0" normalizeH="0" baseline="-2500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</a:t>
            </a:r>
            <a:r>
              <a:rPr kumimoji="0" lang="en-US" altLang="zh-CN" sz="2000" b="0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kumimoji="0" lang="en-US" altLang="zh-CN" sz="2000" b="0" i="1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</a:t>
            </a:r>
            <a:r>
              <a:rPr kumimoji="0" lang="en-US" altLang="zh-CN" sz="2000" b="0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kumimoji="0" lang="zh-CN" altLang="en-US" sz="2000" b="0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、电感电流</a:t>
            </a:r>
            <a:r>
              <a:rPr kumimoji="0" lang="en-US" altLang="zh-CN" sz="20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kumimoji="0" lang="en-US" altLang="zh-CN" sz="2000" b="0" i="0" u="none" strike="noStrike" kern="1200" cap="none" spc="0" normalizeH="0" baseline="-2500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kumimoji="0" lang="en-US" altLang="zh-CN" sz="20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和电压</a:t>
            </a:r>
            <a:r>
              <a:rPr kumimoji="0" lang="en-US" altLang="zh-CN" sz="20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u</a:t>
            </a:r>
            <a:r>
              <a:rPr kumimoji="0" lang="en-US" altLang="zh-CN" sz="2000" b="0" i="0" u="none" strike="noStrike" kern="1200" cap="none" spc="0" normalizeH="0" baseline="-2500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ab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kumimoji="0" lang="en-US" altLang="zh-CN" sz="20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F9AE65F-A53C-95AC-F22E-E95E1EB409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9030" y="1935000"/>
            <a:ext cx="3251368" cy="2574000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6AEFA541-23C5-A48D-36B1-5008DB127AE1}"/>
              </a:ext>
            </a:extLst>
          </p:cNvPr>
          <p:cNvSpPr txBox="1"/>
          <p:nvPr/>
        </p:nvSpPr>
        <p:spPr>
          <a:xfrm>
            <a:off x="263602" y="2288153"/>
            <a:ext cx="47744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i="1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t</a:t>
            </a:r>
            <a:r>
              <a:rPr lang="zh-CN" altLang="en-US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＞</a:t>
            </a:r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  <a:r>
              <a:rPr lang="zh-CN" altLang="en-US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时运用三要素公式可分别求得</a:t>
            </a:r>
            <a:endParaRPr lang="en-US" altLang="zh-CN" sz="1800" i="1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90A1D324-9429-DEC9-6694-ADD94EC08CD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48500331"/>
              </p:ext>
            </p:extLst>
          </p:nvPr>
        </p:nvGraphicFramePr>
        <p:xfrm>
          <a:off x="327802" y="2602019"/>
          <a:ext cx="3089275" cy="576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726920" imgH="317160" progId="Equation.DSMT4">
                  <p:embed/>
                </p:oleObj>
              </mc:Choice>
              <mc:Fallback>
                <p:oleObj name="Equation" r:id="rId3" imgW="1726920" imgH="317160" progId="Equation.DSMT4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90A1D324-9429-DEC9-6694-ADD94EC08CD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7802" y="2602019"/>
                        <a:ext cx="3089275" cy="57626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对象 21">
            <a:extLst>
              <a:ext uri="{FF2B5EF4-FFF2-40B4-BE49-F238E27FC236}">
                <a16:creationId xmlns:a16="http://schemas.microsoft.com/office/drawing/2014/main" id="{A6B431FD-1C6A-2AFE-151A-60FCDAE3709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59497559"/>
              </p:ext>
            </p:extLst>
          </p:nvPr>
        </p:nvGraphicFramePr>
        <p:xfrm>
          <a:off x="327802" y="3141662"/>
          <a:ext cx="5381625" cy="574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3009600" imgH="317160" progId="Equation.DSMT4">
                  <p:embed/>
                </p:oleObj>
              </mc:Choice>
              <mc:Fallback>
                <p:oleObj name="Equation" r:id="rId5" imgW="3009600" imgH="317160" progId="Equation.DSMT4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90A1D324-9429-DEC9-6694-ADD94EC08CD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7802" y="3141662"/>
                        <a:ext cx="5381625" cy="57467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图片 5">
            <a:extLst>
              <a:ext uri="{FF2B5EF4-FFF2-40B4-BE49-F238E27FC236}">
                <a16:creationId xmlns:a16="http://schemas.microsoft.com/office/drawing/2014/main" id="{32246126-E353-D7E6-0560-8B22C0772F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45835" y="3117686"/>
            <a:ext cx="380572" cy="648000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F6DFD4A2-3610-83CB-1F59-FB2002B4E50B}"/>
              </a:ext>
            </a:extLst>
          </p:cNvPr>
          <p:cNvSpPr txBox="1"/>
          <p:nvPr/>
        </p:nvSpPr>
        <p:spPr>
          <a:xfrm>
            <a:off x="6620311" y="3770523"/>
            <a:ext cx="466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+</a:t>
            </a:r>
            <a:endParaRPr lang="zh-CN" altLang="en-US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81B134D1-90B9-E181-A077-F7CBDD3FBC2C}"/>
              </a:ext>
            </a:extLst>
          </p:cNvPr>
          <p:cNvSpPr txBox="1"/>
          <p:nvPr/>
        </p:nvSpPr>
        <p:spPr>
          <a:xfrm>
            <a:off x="6697633" y="2495556"/>
            <a:ext cx="466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+</a:t>
            </a:r>
            <a:endParaRPr lang="zh-CN" altLang="en-US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8F2B0634-137C-5D4E-56AB-B6602DABA055}"/>
              </a:ext>
            </a:extLst>
          </p:cNvPr>
          <p:cNvSpPr txBox="1"/>
          <p:nvPr/>
        </p:nvSpPr>
        <p:spPr>
          <a:xfrm>
            <a:off x="6637055" y="3336556"/>
            <a:ext cx="4660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-</a:t>
            </a:r>
            <a:endParaRPr lang="zh-CN" altLang="en-US" sz="2400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32CAE7E4-893A-31C0-3B07-D0DABB266E0B}"/>
              </a:ext>
            </a:extLst>
          </p:cNvPr>
          <p:cNvSpPr txBox="1"/>
          <p:nvPr/>
        </p:nvSpPr>
        <p:spPr>
          <a:xfrm>
            <a:off x="6717320" y="2828947"/>
            <a:ext cx="4660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-</a:t>
            </a:r>
            <a:endParaRPr lang="zh-CN" altLang="en-US" sz="2400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A4D8A3DF-803E-67D4-9D42-385F78521CD7}"/>
              </a:ext>
            </a:extLst>
          </p:cNvPr>
          <p:cNvSpPr txBox="1"/>
          <p:nvPr/>
        </p:nvSpPr>
        <p:spPr>
          <a:xfrm>
            <a:off x="7785923" y="2976118"/>
            <a:ext cx="466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+</a:t>
            </a:r>
            <a:endParaRPr lang="zh-CN" altLang="en-US" dirty="0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584D5EE9-DEE5-8514-FCD2-EC90C7EC54B3}"/>
              </a:ext>
            </a:extLst>
          </p:cNvPr>
          <p:cNvSpPr txBox="1"/>
          <p:nvPr/>
        </p:nvSpPr>
        <p:spPr>
          <a:xfrm>
            <a:off x="7805610" y="3309509"/>
            <a:ext cx="4660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-</a:t>
            </a:r>
            <a:endParaRPr lang="zh-CN" altLang="en-US" sz="2400" dirty="0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ED4537C4-DA70-4270-4941-9BE174069CF5}"/>
              </a:ext>
            </a:extLst>
          </p:cNvPr>
          <p:cNvSpPr txBox="1"/>
          <p:nvPr/>
        </p:nvSpPr>
        <p:spPr>
          <a:xfrm>
            <a:off x="251996" y="3808670"/>
            <a:ext cx="31650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则此时开关两端的电压为</a:t>
            </a:r>
            <a:endParaRPr lang="zh-CN" altLang="en-US" dirty="0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07EB02FF-59B6-2222-6C38-7489F03E0B98}"/>
              </a:ext>
            </a:extLst>
          </p:cNvPr>
          <p:cNvSpPr txBox="1"/>
          <p:nvPr/>
        </p:nvSpPr>
        <p:spPr>
          <a:xfrm>
            <a:off x="3010276" y="4229903"/>
            <a:ext cx="2935533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/>
            <a:r>
              <a:rPr lang="en-US" altLang="zh-CN" sz="1400" dirty="0">
                <a:solidFill>
                  <a:srgbClr val="99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1400" i="1" dirty="0">
                <a:solidFill>
                  <a:srgbClr val="99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</a:t>
            </a:r>
            <a:r>
              <a:rPr lang="en-US" altLang="zh-CN" sz="1400" dirty="0">
                <a:solidFill>
                  <a:srgbClr val="99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1400" dirty="0">
                <a:solidFill>
                  <a:srgbClr val="99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回路</a:t>
            </a:r>
            <a:r>
              <a:rPr lang="en-US" altLang="zh-CN" sz="1400" dirty="0">
                <a:solidFill>
                  <a:srgbClr val="99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KVL</a:t>
            </a:r>
            <a:r>
              <a:rPr lang="zh-CN" altLang="en-US" sz="1400" dirty="0">
                <a:solidFill>
                  <a:srgbClr val="99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。若熟练，可不写是由哪个回路</a:t>
            </a:r>
            <a:r>
              <a:rPr lang="en-US" altLang="zh-CN" sz="1400" dirty="0">
                <a:solidFill>
                  <a:srgbClr val="99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KVL</a:t>
            </a:r>
            <a:r>
              <a:rPr lang="zh-CN" altLang="en-US" sz="1400" dirty="0">
                <a:solidFill>
                  <a:srgbClr val="99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得到</a:t>
            </a:r>
            <a:r>
              <a:rPr lang="en-US" altLang="zh-CN" sz="1400" dirty="0">
                <a:solidFill>
                  <a:srgbClr val="99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</a:p>
          <a:p>
            <a:pPr eaLnBrk="1"/>
            <a:r>
              <a:rPr lang="zh-CN" altLang="en-US" sz="1400" dirty="0">
                <a:solidFill>
                  <a:srgbClr val="99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注意右边回路的参考方向选取。</a:t>
            </a:r>
            <a:endParaRPr lang="zh-CN" altLang="en-US" sz="1400" dirty="0">
              <a:solidFill>
                <a:srgbClr val="9933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31" name="对象 30">
            <a:extLst>
              <a:ext uri="{FF2B5EF4-FFF2-40B4-BE49-F238E27FC236}">
                <a16:creationId xmlns:a16="http://schemas.microsoft.com/office/drawing/2014/main" id="{6560AD88-1D13-6050-24A7-8E2AB222C0A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52436541"/>
              </p:ext>
            </p:extLst>
          </p:nvPr>
        </p:nvGraphicFramePr>
        <p:xfrm>
          <a:off x="474129" y="4310854"/>
          <a:ext cx="3165081" cy="14633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638000" imgH="749160" progId="Equation.DSMT4">
                  <p:embed/>
                </p:oleObj>
              </mc:Choice>
              <mc:Fallback>
                <p:oleObj name="Equation" r:id="rId8" imgW="1638000" imgH="749160" progId="Equation.DSMT4">
                  <p:embed/>
                  <p:pic>
                    <p:nvPicPr>
                      <p:cNvPr id="22" name="对象 21">
                        <a:extLst>
                          <a:ext uri="{FF2B5EF4-FFF2-40B4-BE49-F238E27FC236}">
                            <a16:creationId xmlns:a16="http://schemas.microsoft.com/office/drawing/2014/main" id="{A6B431FD-1C6A-2AFE-151A-60FCDAE3709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4129" y="4310854"/>
                        <a:ext cx="3165081" cy="146331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3" name="图片 32">
            <a:extLst>
              <a:ext uri="{FF2B5EF4-FFF2-40B4-BE49-F238E27FC236}">
                <a16:creationId xmlns:a16="http://schemas.microsoft.com/office/drawing/2014/main" id="{BB77C6EE-E261-D62C-4979-EFD3BA99725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5400000">
            <a:off x="6067307" y="3347338"/>
            <a:ext cx="249613" cy="131375"/>
          </a:xfrm>
          <a:prstGeom prst="rect">
            <a:avLst/>
          </a:prstGeom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2AAB4942-F1EE-CE2D-1CE9-2F7D408AFFD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16200000">
            <a:off x="6852685" y="3359202"/>
            <a:ext cx="249613" cy="131375"/>
          </a:xfrm>
          <a:prstGeom prst="rect">
            <a:avLst/>
          </a:prstGeom>
        </p:spPr>
      </p:pic>
      <p:graphicFrame>
        <p:nvGraphicFramePr>
          <p:cNvPr id="35" name="对象 34">
            <a:extLst>
              <a:ext uri="{FF2B5EF4-FFF2-40B4-BE49-F238E27FC236}">
                <a16:creationId xmlns:a16="http://schemas.microsoft.com/office/drawing/2014/main" id="{EA4DB218-CB8F-351D-5476-D9BDFB1918C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96527334"/>
              </p:ext>
            </p:extLst>
          </p:nvPr>
        </p:nvGraphicFramePr>
        <p:xfrm>
          <a:off x="6724103" y="3232201"/>
          <a:ext cx="227012" cy="346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126720" imgH="190440" progId="Equation.DSMT4">
                  <p:embed/>
                </p:oleObj>
              </mc:Choice>
              <mc:Fallback>
                <p:oleObj name="Equation" r:id="rId11" imgW="126720" imgH="190440" progId="Equation.DSMT4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90A1D324-9429-DEC9-6694-ADD94EC08CD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24103" y="3232201"/>
                        <a:ext cx="227012" cy="34607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" name="对象 35">
            <a:extLst>
              <a:ext uri="{FF2B5EF4-FFF2-40B4-BE49-F238E27FC236}">
                <a16:creationId xmlns:a16="http://schemas.microsoft.com/office/drawing/2014/main" id="{BD1952EC-1D23-5B4A-2446-C2AD67708A8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17992055"/>
              </p:ext>
            </p:extLst>
          </p:nvPr>
        </p:nvGraphicFramePr>
        <p:xfrm>
          <a:off x="6225151" y="3199418"/>
          <a:ext cx="227012" cy="346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126720" imgH="190440" progId="Equation.DSMT4">
                  <p:embed/>
                </p:oleObj>
              </mc:Choice>
              <mc:Fallback>
                <p:oleObj name="Equation" r:id="rId13" imgW="126720" imgH="190440" progId="Equation.DSMT4">
                  <p:embed/>
                  <p:pic>
                    <p:nvPicPr>
                      <p:cNvPr id="35" name="对象 34">
                        <a:extLst>
                          <a:ext uri="{FF2B5EF4-FFF2-40B4-BE49-F238E27FC236}">
                            <a16:creationId xmlns:a16="http://schemas.microsoft.com/office/drawing/2014/main" id="{EA4DB218-CB8F-351D-5476-D9BDFB1918C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25151" y="3199418"/>
                        <a:ext cx="227012" cy="34607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2A872865-CB9D-367A-B5E4-1AD8234FF98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6FF182B-870A-4FE8-A470-49D8A1ADC9E9}" type="slidenum">
              <a:rPr lang="en-US" altLang="zh-CN" smtClean="0"/>
              <a:pPr/>
              <a:t>34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35007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9" grpId="0"/>
      <p:bldP spid="30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FBE3C5-C282-1D93-8BA1-94FE893B4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8686800" cy="533400"/>
          </a:xfrm>
        </p:spPr>
        <p:txBody>
          <a:bodyPr/>
          <a:lstStyle/>
          <a:p>
            <a:r>
              <a:rPr lang="en-US" altLang="zh-CN" dirty="0">
                <a:solidFill>
                  <a:srgbClr val="000000"/>
                </a:solidFill>
              </a:rPr>
              <a:t>8.1-8.4 </a:t>
            </a:r>
            <a:r>
              <a:rPr lang="zh-CN" altLang="en-US" dirty="0">
                <a:solidFill>
                  <a:srgbClr val="000000"/>
                </a:solidFill>
              </a:rPr>
              <a:t>例</a:t>
            </a:r>
            <a:r>
              <a:rPr lang="en-US" altLang="zh-CN" dirty="0">
                <a:solidFill>
                  <a:srgbClr val="000000"/>
                </a:solidFill>
              </a:rPr>
              <a:t>7</a:t>
            </a:r>
            <a:endParaRPr lang="zh-CN" altLang="en-US" sz="30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D4D849A-1E06-11FB-C352-B1B7754CE5D2}"/>
              </a:ext>
            </a:extLst>
          </p:cNvPr>
          <p:cNvSpPr txBox="1"/>
          <p:nvPr/>
        </p:nvSpPr>
        <p:spPr>
          <a:xfrm>
            <a:off x="263601" y="2421076"/>
            <a:ext cx="8628403" cy="1436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>
              <a:lnSpc>
                <a:spcPct val="125000"/>
              </a:lnSpc>
            </a:pP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【</a:t>
            </a:r>
            <a:r>
              <a:rPr lang="zh-CN" altLang="en-US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求解阶跃响应</a:t>
            </a:r>
            <a:r>
              <a:rPr lang="en-US" altLang="zh-CN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/</a:t>
            </a:r>
            <a:r>
              <a:rPr lang="zh-CN" altLang="en-US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单位阶跃特性、冲激响应</a:t>
            </a:r>
            <a:r>
              <a:rPr lang="en-US" altLang="zh-CN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/</a:t>
            </a:r>
            <a:r>
              <a:rPr lang="zh-CN" altLang="en-US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单位冲激特性。此类题目常先通过用单位阶跃电源作激励，求出单位阶跃特性；再通</a:t>
            </a:r>
            <a:r>
              <a:rPr lang="zh-CN" altLang="en-US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过对单位阶</a:t>
            </a:r>
            <a:r>
              <a:rPr lang="zh-CN" altLang="en-US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跃特性求导求出单位冲激特性。此种题型还会在利用卷积积分法求解的题目中考查，因为要利用卷积积分法首先也要求出待求量的单位冲激特性。</a:t>
            </a:r>
            <a:r>
              <a:rPr lang="en-US" altLang="zh-CN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】</a:t>
            </a:r>
            <a:endParaRPr lang="zh-CN" altLang="en-US" sz="16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B78970B-7FD3-2D9A-B8F0-A7681A4BC6C9}"/>
              </a:ext>
            </a:extLst>
          </p:cNvPr>
          <p:cNvSpPr txBox="1"/>
          <p:nvPr/>
        </p:nvSpPr>
        <p:spPr>
          <a:xfrm>
            <a:off x="251996" y="990600"/>
            <a:ext cx="8640008" cy="1207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>
              <a:lnSpc>
                <a:spcPct val="125000"/>
              </a:lnSpc>
            </a:pP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电路如图所示。</a:t>
            </a:r>
            <a:endParaRPr lang="en-US" altLang="zh-CN" sz="20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eaLnBrk="1">
              <a:lnSpc>
                <a:spcPct val="125000"/>
              </a:lnSpc>
            </a:pP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）求</a:t>
            </a:r>
            <a:r>
              <a:rPr kumimoji="0" lang="en-US" altLang="zh-CN" sz="20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u</a:t>
            </a:r>
            <a:r>
              <a:rPr kumimoji="0" lang="en-US" altLang="zh-CN" sz="2000" b="0" i="0" u="none" strike="noStrike" kern="1200" cap="none" spc="0" normalizeH="0" baseline="-2500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的单位阶跃特性；</a:t>
            </a:r>
            <a:endParaRPr lang="en-US" altLang="zh-CN" sz="20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eaLnBrk="1">
              <a:lnSpc>
                <a:spcPct val="125000"/>
              </a:lnSpc>
            </a:pP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求</a:t>
            </a:r>
            <a:r>
              <a:rPr kumimoji="0" lang="en-US" altLang="zh-CN" sz="20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u</a:t>
            </a:r>
            <a:r>
              <a:rPr kumimoji="0" lang="en-US" altLang="zh-CN" sz="2000" b="0" i="0" u="none" strike="noStrike" kern="1200" cap="none" spc="0" normalizeH="0" baseline="-2500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的单位冲激特性。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40C65A71-E561-34F9-CBD4-25D7EEDDD4D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14015412"/>
              </p:ext>
            </p:extLst>
          </p:nvPr>
        </p:nvGraphicFramePr>
        <p:xfrm>
          <a:off x="4572000" y="1041747"/>
          <a:ext cx="3240003" cy="13072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2285239" imgH="920486" progId="Visio.Drawing.11">
                  <p:embed/>
                </p:oleObj>
              </mc:Choice>
              <mc:Fallback>
                <p:oleObj name="Visio" r:id="rId2" imgW="2285239" imgH="920486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0" y="1041747"/>
                        <a:ext cx="3240003" cy="130725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5CE7FC1-F393-BB30-F2F6-ABF88A908FA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6FF182B-870A-4FE8-A470-49D8A1ADC9E9}" type="slidenum">
              <a:rPr lang="en-US" altLang="zh-CN" smtClean="0"/>
              <a:pPr/>
              <a:t>35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300866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FBE3C5-C282-1D93-8BA1-94FE893B4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8686800" cy="533400"/>
          </a:xfrm>
        </p:spPr>
        <p:txBody>
          <a:bodyPr/>
          <a:lstStyle/>
          <a:p>
            <a:r>
              <a:rPr lang="en-US" altLang="zh-CN" dirty="0">
                <a:solidFill>
                  <a:srgbClr val="000000"/>
                </a:solidFill>
              </a:rPr>
              <a:t>8.1-8.4 </a:t>
            </a:r>
            <a:r>
              <a:rPr lang="zh-CN" altLang="en-US" dirty="0">
                <a:solidFill>
                  <a:srgbClr val="000000"/>
                </a:solidFill>
              </a:rPr>
              <a:t>例</a:t>
            </a:r>
            <a:r>
              <a:rPr lang="en-US" altLang="zh-CN" dirty="0">
                <a:solidFill>
                  <a:srgbClr val="000000"/>
                </a:solidFill>
              </a:rPr>
              <a:t>7</a:t>
            </a:r>
            <a:endParaRPr lang="zh-CN" altLang="en-US" sz="30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B78970B-7FD3-2D9A-B8F0-A7681A4BC6C9}"/>
              </a:ext>
            </a:extLst>
          </p:cNvPr>
          <p:cNvSpPr txBox="1"/>
          <p:nvPr/>
        </p:nvSpPr>
        <p:spPr>
          <a:xfrm>
            <a:off x="251996" y="990600"/>
            <a:ext cx="8640008" cy="1207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>
              <a:lnSpc>
                <a:spcPct val="125000"/>
              </a:lnSpc>
            </a:pP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电路如图所示。</a:t>
            </a:r>
            <a:endParaRPr lang="en-US" altLang="zh-CN" sz="20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eaLnBrk="1">
              <a:lnSpc>
                <a:spcPct val="125000"/>
              </a:lnSpc>
            </a:pP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）求</a:t>
            </a:r>
            <a:r>
              <a:rPr kumimoji="0" lang="en-US" altLang="zh-CN" sz="20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u</a:t>
            </a:r>
            <a:r>
              <a:rPr kumimoji="0" lang="en-US" altLang="zh-CN" sz="2000" b="0" i="0" u="none" strike="noStrike" kern="1200" cap="none" spc="0" normalizeH="0" baseline="-2500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的单位阶跃特性；</a:t>
            </a:r>
            <a:endParaRPr lang="en-US" altLang="zh-CN" sz="20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eaLnBrk="1">
              <a:lnSpc>
                <a:spcPct val="125000"/>
              </a:lnSpc>
            </a:pP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求</a:t>
            </a:r>
            <a:r>
              <a:rPr kumimoji="0" lang="en-US" altLang="zh-CN" sz="20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u</a:t>
            </a:r>
            <a:r>
              <a:rPr kumimoji="0" lang="en-US" altLang="zh-CN" sz="2000" b="0" i="0" u="none" strike="noStrike" kern="1200" cap="none" spc="0" normalizeH="0" baseline="-2500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的单位冲激特性。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40C65A71-E561-34F9-CBD4-25D7EEDDD4D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572000" y="1041747"/>
          <a:ext cx="3240003" cy="13072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2285239" imgH="920486" progId="Visio.Drawing.11">
                  <p:embed/>
                </p:oleObj>
              </mc:Choice>
              <mc:Fallback>
                <p:oleObj name="Visio" r:id="rId2" imgW="2285239" imgH="920486" progId="Visio.Drawing.11">
                  <p:embed/>
                  <p:pic>
                    <p:nvPicPr>
                      <p:cNvPr id="6" name="对象 5">
                        <a:extLst>
                          <a:ext uri="{FF2B5EF4-FFF2-40B4-BE49-F238E27FC236}">
                            <a16:creationId xmlns:a16="http://schemas.microsoft.com/office/drawing/2014/main" id="{40C65A71-E561-34F9-CBD4-25D7EEDDD4D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0" y="1041747"/>
                        <a:ext cx="3240003" cy="130725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文本框 7">
            <a:extLst>
              <a:ext uri="{FF2B5EF4-FFF2-40B4-BE49-F238E27FC236}">
                <a16:creationId xmlns:a16="http://schemas.microsoft.com/office/drawing/2014/main" id="{4D1AED03-5A16-5102-220A-4019E5B78CC2}"/>
              </a:ext>
            </a:extLst>
          </p:cNvPr>
          <p:cNvSpPr txBox="1"/>
          <p:nvPr/>
        </p:nvSpPr>
        <p:spPr>
          <a:xfrm>
            <a:off x="243194" y="2663026"/>
            <a:ext cx="84952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/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先求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ab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两端的戴维南等效电路。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ab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端开路时，由</a:t>
            </a:r>
            <a:r>
              <a:rPr lang="zh-CN" altLang="en-US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①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KCL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得：</a:t>
            </a:r>
            <a:endParaRPr lang="zh-CN" altLang="en-US" dirty="0"/>
          </a:p>
        </p:txBody>
      </p:sp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3150A942-7AC4-1F3B-3123-91EBD7E4908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45105719"/>
              </p:ext>
            </p:extLst>
          </p:nvPr>
        </p:nvGraphicFramePr>
        <p:xfrm>
          <a:off x="1754099" y="2274783"/>
          <a:ext cx="1080001" cy="3811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647700" imgH="228600" progId="Equation.DSMT4">
                  <p:embed/>
                </p:oleObj>
              </mc:Choice>
              <mc:Fallback>
                <p:oleObj name="Equation" r:id="rId4" imgW="647700" imgH="228600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4099" y="2274783"/>
                        <a:ext cx="1080001" cy="38117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文本框 10">
            <a:extLst>
              <a:ext uri="{FF2B5EF4-FFF2-40B4-BE49-F238E27FC236}">
                <a16:creationId xmlns:a16="http://schemas.microsoft.com/office/drawing/2014/main" id="{2A20C4A3-65F1-EBCF-EBED-42C908D56A02}"/>
              </a:ext>
            </a:extLst>
          </p:cNvPr>
          <p:cNvSpPr txBox="1"/>
          <p:nvPr/>
        </p:nvSpPr>
        <p:spPr>
          <a:xfrm>
            <a:off x="251995" y="2247473"/>
            <a:ext cx="5400006" cy="4033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>
              <a:lnSpc>
                <a:spcPct val="125000"/>
              </a:lnSpc>
            </a:pP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解：（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）当                      时</a:t>
            </a:r>
            <a:r>
              <a:rPr lang="zh-CN" altLang="en-US" sz="1400" dirty="0">
                <a:solidFill>
                  <a:srgbClr val="99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（电源换成单位阶跃电源）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srgbClr val="993366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13" name="对象 12">
            <a:extLst>
              <a:ext uri="{FF2B5EF4-FFF2-40B4-BE49-F238E27FC236}">
                <a16:creationId xmlns:a16="http://schemas.microsoft.com/office/drawing/2014/main" id="{7497EAAE-0B5D-9F11-B5E6-62D12285578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11462682"/>
              </p:ext>
            </p:extLst>
          </p:nvPr>
        </p:nvGraphicFramePr>
        <p:xfrm>
          <a:off x="6276925" y="2595039"/>
          <a:ext cx="2844000" cy="4733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2387600" imgH="393700" progId="Equation.DSMT4">
                  <p:embed/>
                </p:oleObj>
              </mc:Choice>
              <mc:Fallback>
                <p:oleObj name="Equation" r:id="rId6" imgW="2387600" imgH="3937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76925" y="2595039"/>
                        <a:ext cx="2844000" cy="47337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文本框 13">
            <a:extLst>
              <a:ext uri="{FF2B5EF4-FFF2-40B4-BE49-F238E27FC236}">
                <a16:creationId xmlns:a16="http://schemas.microsoft.com/office/drawing/2014/main" id="{C8C60A0C-288B-749C-8F6F-CD67624F4A46}"/>
              </a:ext>
            </a:extLst>
          </p:cNvPr>
          <p:cNvSpPr txBox="1"/>
          <p:nvPr/>
        </p:nvSpPr>
        <p:spPr>
          <a:xfrm>
            <a:off x="5225698" y="761514"/>
            <a:ext cx="4263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CN" altLang="en-US" sz="18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①</a:t>
            </a:r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55F35C6-7590-3FBA-8C15-E3BC6B954F43}"/>
              </a:ext>
            </a:extLst>
          </p:cNvPr>
          <p:cNvSpPr txBox="1"/>
          <p:nvPr/>
        </p:nvSpPr>
        <p:spPr>
          <a:xfrm>
            <a:off x="243194" y="3059668"/>
            <a:ext cx="21688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开路电压</a:t>
            </a:r>
            <a:endParaRPr lang="zh-CN" altLang="en-US" dirty="0"/>
          </a:p>
        </p:txBody>
      </p:sp>
      <p:graphicFrame>
        <p:nvGraphicFramePr>
          <p:cNvPr id="18" name="对象 17">
            <a:extLst>
              <a:ext uri="{FF2B5EF4-FFF2-40B4-BE49-F238E27FC236}">
                <a16:creationId xmlns:a16="http://schemas.microsoft.com/office/drawing/2014/main" id="{03D6C375-A956-BC10-E239-205981FCD44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90313797"/>
              </p:ext>
            </p:extLst>
          </p:nvPr>
        </p:nvGraphicFramePr>
        <p:xfrm>
          <a:off x="1462131" y="3056384"/>
          <a:ext cx="3595857" cy="3693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2222500" imgH="228600" progId="Equation.DSMT4">
                  <p:embed/>
                </p:oleObj>
              </mc:Choice>
              <mc:Fallback>
                <p:oleObj name="Equation" r:id="rId8" imgW="2222500" imgH="22860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62131" y="3056384"/>
                        <a:ext cx="3595857" cy="36933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文本框 19">
            <a:extLst>
              <a:ext uri="{FF2B5EF4-FFF2-40B4-BE49-F238E27FC236}">
                <a16:creationId xmlns:a16="http://schemas.microsoft.com/office/drawing/2014/main" id="{3AF725BB-C762-74A2-5870-D814BAF95E5A}"/>
              </a:ext>
            </a:extLst>
          </p:cNvPr>
          <p:cNvSpPr txBox="1"/>
          <p:nvPr/>
        </p:nvSpPr>
        <p:spPr>
          <a:xfrm>
            <a:off x="251996" y="3497466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求等效电阻的电路如</a:t>
            </a:r>
            <a:r>
              <a:rPr lang="zh-CN" altLang="en-US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右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图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所示。</a:t>
            </a:r>
            <a:endParaRPr lang="zh-CN" altLang="zh-CN" sz="14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22" name="对象 21">
            <a:extLst>
              <a:ext uri="{FF2B5EF4-FFF2-40B4-BE49-F238E27FC236}">
                <a16:creationId xmlns:a16="http://schemas.microsoft.com/office/drawing/2014/main" id="{E9D9E78C-39FA-FD26-4B94-F8CB3243458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89797514"/>
              </p:ext>
            </p:extLst>
          </p:nvPr>
        </p:nvGraphicFramePr>
        <p:xfrm>
          <a:off x="6444522" y="3139612"/>
          <a:ext cx="1982553" cy="14086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10" imgW="1448434" imgH="1022424" progId="Visio.Drawing.11">
                  <p:embed/>
                </p:oleObj>
              </mc:Choice>
              <mc:Fallback>
                <p:oleObj name="Visio" r:id="rId10" imgW="1448434" imgH="1022424" progId="Visio.Drawing.11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44522" y="3139612"/>
                        <a:ext cx="1982553" cy="140865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对象 23">
            <a:extLst>
              <a:ext uri="{FF2B5EF4-FFF2-40B4-BE49-F238E27FC236}">
                <a16:creationId xmlns:a16="http://schemas.microsoft.com/office/drawing/2014/main" id="{F26DE3BE-EFD6-C9EB-DE26-69366AD25BB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6039124"/>
              </p:ext>
            </p:extLst>
          </p:nvPr>
        </p:nvGraphicFramePr>
        <p:xfrm>
          <a:off x="357173" y="3804673"/>
          <a:ext cx="2795356" cy="6066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1828800" imgH="393700" progId="Equation.DSMT4">
                  <p:embed/>
                </p:oleObj>
              </mc:Choice>
              <mc:Fallback>
                <p:oleObj name="Equation" r:id="rId12" imgW="1828800" imgH="393700" progId="Equation.DSMT4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7173" y="3804673"/>
                        <a:ext cx="2795356" cy="60663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对象 25">
            <a:extLst>
              <a:ext uri="{FF2B5EF4-FFF2-40B4-BE49-F238E27FC236}">
                <a16:creationId xmlns:a16="http://schemas.microsoft.com/office/drawing/2014/main" id="{61425C4A-0291-1BD1-78B7-D01FEC284F6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04568715"/>
              </p:ext>
            </p:extLst>
          </p:nvPr>
        </p:nvGraphicFramePr>
        <p:xfrm>
          <a:off x="3782904" y="3833821"/>
          <a:ext cx="2550168" cy="5774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4" imgW="1752600" imgH="393700" progId="Equation.DSMT4">
                  <p:embed/>
                </p:oleObj>
              </mc:Choice>
              <mc:Fallback>
                <p:oleObj name="Equation" r:id="rId14" imgW="1752600" imgH="393700" progId="Equation.DSMT4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82904" y="3833821"/>
                        <a:ext cx="2550168" cy="57748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" name="文本框 27">
            <a:extLst>
              <a:ext uri="{FF2B5EF4-FFF2-40B4-BE49-F238E27FC236}">
                <a16:creationId xmlns:a16="http://schemas.microsoft.com/office/drawing/2014/main" id="{E330219B-2D04-2B76-BCF7-8EC5832FDE0D}"/>
              </a:ext>
            </a:extLst>
          </p:cNvPr>
          <p:cNvSpPr txBox="1"/>
          <p:nvPr/>
        </p:nvSpPr>
        <p:spPr>
          <a:xfrm>
            <a:off x="251996" y="4489146"/>
            <a:ext cx="21600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等效电阻</a:t>
            </a:r>
            <a:endParaRPr lang="zh-CN" altLang="en-US" dirty="0"/>
          </a:p>
        </p:txBody>
      </p:sp>
      <p:graphicFrame>
        <p:nvGraphicFramePr>
          <p:cNvPr id="30" name="对象 29">
            <a:extLst>
              <a:ext uri="{FF2B5EF4-FFF2-40B4-BE49-F238E27FC236}">
                <a16:creationId xmlns:a16="http://schemas.microsoft.com/office/drawing/2014/main" id="{CAC7AC6C-FEB3-D184-6044-3F52BB18180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19792327"/>
              </p:ext>
            </p:extLst>
          </p:nvPr>
        </p:nvGraphicFramePr>
        <p:xfrm>
          <a:off x="1608430" y="4369706"/>
          <a:ext cx="1118755" cy="608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6" imgW="799753" imgH="431613" progId="Equation.DSMT4">
                  <p:embed/>
                </p:oleObj>
              </mc:Choice>
              <mc:Fallback>
                <p:oleObj name="Equation" r:id="rId16" imgW="799753" imgH="431613" progId="Equation.DSMT4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8430" y="4369706"/>
                        <a:ext cx="1118755" cy="60821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" name="文本框 31">
            <a:extLst>
              <a:ext uri="{FF2B5EF4-FFF2-40B4-BE49-F238E27FC236}">
                <a16:creationId xmlns:a16="http://schemas.microsoft.com/office/drawing/2014/main" id="{EF831DEC-B6C5-F4D8-36DB-D2D4FA88AE8F}"/>
              </a:ext>
            </a:extLst>
          </p:cNvPr>
          <p:cNvSpPr txBox="1"/>
          <p:nvPr/>
        </p:nvSpPr>
        <p:spPr>
          <a:xfrm>
            <a:off x="251995" y="4992050"/>
            <a:ext cx="54000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戴维南等效</a:t>
            </a:r>
            <a:r>
              <a:rPr lang="zh-CN" altLang="en-US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后的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电路如</a:t>
            </a:r>
            <a:r>
              <a:rPr lang="zh-CN" altLang="en-US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右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图</a:t>
            </a:r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所示。时间常数</a:t>
            </a:r>
            <a:endParaRPr lang="zh-CN" altLang="en-US" dirty="0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062C6D90-8AE2-85A6-96DF-8907630651F9}"/>
              </a:ext>
            </a:extLst>
          </p:cNvPr>
          <p:cNvSpPr txBox="1"/>
          <p:nvPr/>
        </p:nvSpPr>
        <p:spPr>
          <a:xfrm>
            <a:off x="8432422" y="4041972"/>
            <a:ext cx="61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图</a:t>
            </a:r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endParaRPr lang="zh-CN" altLang="en-US" dirty="0"/>
          </a:p>
        </p:txBody>
      </p:sp>
      <p:graphicFrame>
        <p:nvGraphicFramePr>
          <p:cNvPr id="36" name="对象 35">
            <a:extLst>
              <a:ext uri="{FF2B5EF4-FFF2-40B4-BE49-F238E27FC236}">
                <a16:creationId xmlns:a16="http://schemas.microsoft.com/office/drawing/2014/main" id="{B66419A7-6029-AB76-C6E0-5C65332624A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31147139"/>
              </p:ext>
            </p:extLst>
          </p:nvPr>
        </p:nvGraphicFramePr>
        <p:xfrm>
          <a:off x="6780455" y="4740291"/>
          <a:ext cx="1646620" cy="11418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18" imgW="1166361" imgH="808937" progId="Visio.Drawing.11">
                  <p:embed/>
                </p:oleObj>
              </mc:Choice>
              <mc:Fallback>
                <p:oleObj name="Visio" r:id="rId18" imgW="1166361" imgH="808937" progId="Visio.Drawing.11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80455" y="4740291"/>
                        <a:ext cx="1646620" cy="114186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对象 37">
            <a:extLst>
              <a:ext uri="{FF2B5EF4-FFF2-40B4-BE49-F238E27FC236}">
                <a16:creationId xmlns:a16="http://schemas.microsoft.com/office/drawing/2014/main" id="{A3FE0D71-2007-237F-6002-C763A71B5A9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36654881"/>
              </p:ext>
            </p:extLst>
          </p:nvPr>
        </p:nvGraphicFramePr>
        <p:xfrm>
          <a:off x="4907373" y="5006731"/>
          <a:ext cx="1425699" cy="3627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0" imgW="901309" imgH="228501" progId="Equation.DSMT4">
                  <p:embed/>
                </p:oleObj>
              </mc:Choice>
              <mc:Fallback>
                <p:oleObj name="Equation" r:id="rId20" imgW="901309" imgH="228501" progId="Equation.DSMT4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07373" y="5006731"/>
                        <a:ext cx="1425699" cy="36272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" name="文本框 39">
            <a:extLst>
              <a:ext uri="{FF2B5EF4-FFF2-40B4-BE49-F238E27FC236}">
                <a16:creationId xmlns:a16="http://schemas.microsoft.com/office/drawing/2014/main" id="{6E5D351A-57BB-A42C-1AAB-CBC466511323}"/>
              </a:ext>
            </a:extLst>
          </p:cNvPr>
          <p:cNvSpPr txBox="1"/>
          <p:nvPr/>
        </p:nvSpPr>
        <p:spPr>
          <a:xfrm>
            <a:off x="251996" y="5447453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根据</a:t>
            </a:r>
            <a:r>
              <a:rPr lang="zh-CN" altLang="zh-CN" sz="1800" b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三要素公式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得</a:t>
            </a:r>
            <a:r>
              <a:rPr lang="en-US" altLang="zh-CN" sz="14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kumimoji="0" lang="en-US" altLang="zh-CN" sz="18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u</a:t>
            </a:r>
            <a:r>
              <a:rPr kumimoji="0" lang="en-US" altLang="zh-CN" sz="1800" b="0" i="0" u="none" strike="noStrike" kern="1200" cap="none" spc="0" normalizeH="0" baseline="-2500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</a:t>
            </a:r>
            <a:r>
              <a:rPr lang="zh-CN" altLang="en-US" sz="18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单位阶跃特性为：</a:t>
            </a:r>
            <a:endParaRPr lang="zh-CN" altLang="zh-CN" sz="14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42" name="对象 41">
            <a:extLst>
              <a:ext uri="{FF2B5EF4-FFF2-40B4-BE49-F238E27FC236}">
                <a16:creationId xmlns:a16="http://schemas.microsoft.com/office/drawing/2014/main" id="{B63968CF-BB39-1FCB-9D33-9E73610957A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2160602"/>
              </p:ext>
            </p:extLst>
          </p:nvPr>
        </p:nvGraphicFramePr>
        <p:xfrm>
          <a:off x="4428746" y="5507123"/>
          <a:ext cx="2236154" cy="308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2" imgW="1536033" imgH="215806" progId="Equation.DSMT4">
                  <p:embed/>
                </p:oleObj>
              </mc:Choice>
              <mc:Fallback>
                <p:oleObj name="Equation" r:id="rId22" imgW="1536033" imgH="215806" progId="Equation.DSMT4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28746" y="5507123"/>
                        <a:ext cx="2236154" cy="30891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" name="文本框 43">
            <a:extLst>
              <a:ext uri="{FF2B5EF4-FFF2-40B4-BE49-F238E27FC236}">
                <a16:creationId xmlns:a16="http://schemas.microsoft.com/office/drawing/2014/main" id="{92AFDA67-B612-F84F-0CCB-A8B8B6C50C10}"/>
              </a:ext>
            </a:extLst>
          </p:cNvPr>
          <p:cNvSpPr txBox="1"/>
          <p:nvPr/>
        </p:nvSpPr>
        <p:spPr>
          <a:xfrm>
            <a:off x="251995" y="6004754"/>
            <a:ext cx="46553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(2)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单位冲激特性为</a:t>
            </a:r>
            <a:r>
              <a:rPr lang="zh-CN" altLang="en-US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单位</a:t>
            </a:r>
            <a:r>
              <a:rPr lang="zh-CN" altLang="en-US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阶跃特性的导数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endParaRPr lang="zh-CN" altLang="en-US" dirty="0"/>
          </a:p>
        </p:txBody>
      </p:sp>
      <p:graphicFrame>
        <p:nvGraphicFramePr>
          <p:cNvPr id="46" name="对象 45">
            <a:extLst>
              <a:ext uri="{FF2B5EF4-FFF2-40B4-BE49-F238E27FC236}">
                <a16:creationId xmlns:a16="http://schemas.microsoft.com/office/drawing/2014/main" id="{7761061C-A514-655B-8BCB-C9D67D941D6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45371711"/>
              </p:ext>
            </p:extLst>
          </p:nvPr>
        </p:nvGraphicFramePr>
        <p:xfrm>
          <a:off x="4671592" y="5902856"/>
          <a:ext cx="2924815" cy="5973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4" imgW="1943100" imgH="393700" progId="Equation.DSMT4">
                  <p:embed/>
                </p:oleObj>
              </mc:Choice>
              <mc:Fallback>
                <p:oleObj name="Equation" r:id="rId24" imgW="1943100" imgH="393700" progId="Equation.DSMT4">
                  <p:embed/>
                  <p:pic>
                    <p:nvPicPr>
                      <p:cNvPr id="0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71592" y="5902856"/>
                        <a:ext cx="2924815" cy="59738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7" name="文本框 46">
            <a:extLst>
              <a:ext uri="{FF2B5EF4-FFF2-40B4-BE49-F238E27FC236}">
                <a16:creationId xmlns:a16="http://schemas.microsoft.com/office/drawing/2014/main" id="{669BFD9A-9C8A-7C33-618B-B243837F7D67}"/>
              </a:ext>
            </a:extLst>
          </p:cNvPr>
          <p:cNvSpPr txBox="1"/>
          <p:nvPr/>
        </p:nvSpPr>
        <p:spPr>
          <a:xfrm>
            <a:off x="8441971" y="5476913"/>
            <a:ext cx="61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图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AB140E7-D1B0-BC1B-22B1-0679FF0AFC4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6FF182B-870A-4FE8-A470-49D8A1ADC9E9}" type="slidenum">
              <a:rPr lang="en-US" altLang="zh-CN" smtClean="0"/>
              <a:pPr/>
              <a:t>36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9311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  <p:bldP spid="16" grpId="0"/>
      <p:bldP spid="20" grpId="0"/>
      <p:bldP spid="28" grpId="0"/>
      <p:bldP spid="32" grpId="0"/>
      <p:bldP spid="33" grpId="0"/>
      <p:bldP spid="40" grpId="0"/>
      <p:bldP spid="44" grpId="0"/>
      <p:bldP spid="47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FBE3C5-C282-1D93-8BA1-94FE893B4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8686800" cy="533400"/>
          </a:xfrm>
        </p:spPr>
        <p:txBody>
          <a:bodyPr/>
          <a:lstStyle/>
          <a:p>
            <a:r>
              <a:rPr lang="en-US" altLang="zh-CN" dirty="0">
                <a:solidFill>
                  <a:srgbClr val="000000"/>
                </a:solidFill>
              </a:rPr>
              <a:t>8.5 </a:t>
            </a:r>
            <a:r>
              <a:rPr lang="zh-CN" altLang="en-US" dirty="0">
                <a:solidFill>
                  <a:srgbClr val="000000"/>
                </a:solidFill>
              </a:rPr>
              <a:t>卷积积分法</a:t>
            </a:r>
            <a:endParaRPr lang="zh-CN" altLang="en-US" sz="3000" dirty="0"/>
          </a:p>
        </p:txBody>
      </p:sp>
      <p:sp>
        <p:nvSpPr>
          <p:cNvPr id="4" name="Text Box 15">
            <a:extLst>
              <a:ext uri="{FF2B5EF4-FFF2-40B4-BE49-F238E27FC236}">
                <a16:creationId xmlns:a16="http://schemas.microsoft.com/office/drawing/2014/main" id="{B6AE9509-9610-C1D4-41A8-734C07D70F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2379628"/>
            <a:ext cx="126509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kumimoji="1"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※</a:t>
            </a:r>
            <a:r>
              <a:rPr kumimoji="1"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解释</a:t>
            </a:r>
            <a:r>
              <a:rPr kumimoji="1" lang="zh-CN" altLang="en-US" sz="2400" b="1" dirty="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</a:p>
        </p:txBody>
      </p:sp>
      <p:graphicFrame>
        <p:nvGraphicFramePr>
          <p:cNvPr id="19" name="Object 14">
            <a:extLst>
              <a:ext uri="{FF2B5EF4-FFF2-40B4-BE49-F238E27FC236}">
                <a16:creationId xmlns:a16="http://schemas.microsoft.com/office/drawing/2014/main" id="{E5430ADF-CE74-B4E6-49C8-D1AE7ABBEA9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837531" y="1617628"/>
          <a:ext cx="5075237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361960" imgH="355320" progId="Equation.DSMT4">
                  <p:embed/>
                </p:oleObj>
              </mc:Choice>
              <mc:Fallback>
                <p:oleObj name="Equation" r:id="rId2" imgW="2361960" imgH="355320" progId="Equation.DSMT4">
                  <p:embed/>
                  <p:pic>
                    <p:nvPicPr>
                      <p:cNvPr id="19" name="Object 14">
                        <a:extLst>
                          <a:ext uri="{FF2B5EF4-FFF2-40B4-BE49-F238E27FC236}">
                            <a16:creationId xmlns:a16="http://schemas.microsoft.com/office/drawing/2014/main" id="{E5430ADF-CE74-B4E6-49C8-D1AE7ABBEA9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7531" y="1617628"/>
                        <a:ext cx="5075237" cy="762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0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Rectangle 26">
            <a:extLst>
              <a:ext uri="{FF2B5EF4-FFF2-40B4-BE49-F238E27FC236}">
                <a16:creationId xmlns:a16="http://schemas.microsoft.com/office/drawing/2014/main" id="{32094B8C-18DF-6F5E-2045-FAE11ED98E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6569" y="1157864"/>
            <a:ext cx="743839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若</a:t>
            </a:r>
            <a:r>
              <a:rPr kumimoji="1" lang="en-US" altLang="zh-CN" sz="2400" b="1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y</a:t>
            </a:r>
            <a:r>
              <a:rPr kumimoji="1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(</a:t>
            </a:r>
            <a:r>
              <a:rPr kumimoji="1" lang="en-US" altLang="zh-CN" sz="2400" b="1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t</a:t>
            </a:r>
            <a:r>
              <a:rPr kumimoji="1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)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为电路在</a:t>
            </a:r>
            <a:r>
              <a:rPr kumimoji="1" lang="en-US" altLang="zh-CN" sz="2400" b="1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t</a:t>
            </a:r>
            <a:r>
              <a:rPr kumimoji="1" lang="zh-CN" altLang="en-US" sz="2400" b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时刻对激励</a:t>
            </a:r>
            <a:r>
              <a:rPr kumimoji="1" lang="en-US" altLang="zh-CN" sz="2400" b="1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x</a:t>
            </a:r>
            <a:r>
              <a:rPr kumimoji="1" lang="en-US" altLang="zh-CN" sz="2400" b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(</a:t>
            </a:r>
            <a:r>
              <a:rPr kumimoji="1" lang="en-US" altLang="zh-CN" sz="2400" b="1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t</a:t>
            </a:r>
            <a:r>
              <a:rPr kumimoji="1" lang="en-US" altLang="zh-CN" sz="2400" b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)</a:t>
            </a:r>
            <a:r>
              <a:rPr kumimoji="1" lang="zh-CN" altLang="en-US" sz="2400" b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的</a:t>
            </a:r>
            <a:r>
              <a:rPr kumimoji="1" lang="zh-CN" altLang="en-US" sz="2400" b="1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零状态响应</a:t>
            </a:r>
            <a:r>
              <a:rPr kumimoji="1" lang="zh-CN" altLang="en-US" sz="2400" b="1" kern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，则</a:t>
            </a:r>
            <a:endParaRPr kumimoji="1" lang="zh-CN" altLang="en-US" sz="2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9" name="Rectangle 26">
            <a:extLst>
              <a:ext uri="{FF2B5EF4-FFF2-40B4-BE49-F238E27FC236}">
                <a16:creationId xmlns:a16="http://schemas.microsoft.com/office/drawing/2014/main" id="{FC13DA82-56B7-FA29-2621-DFA4D0A8F7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199" y="2839392"/>
            <a:ext cx="8434805" cy="3276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激励划分成若干脉冲激励，当实现无限细分（脉冲个数无限多、脉冲宽度无限小即为微分量     ）时，脉冲就成为延迟的冲激激励，脉冲函数所围面积就成为冲激强度</a:t>
            </a:r>
            <a:r>
              <a:rPr kumimoji="1" lang="en-US" altLang="zh-CN" sz="2400" b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. </a:t>
            </a:r>
            <a:r>
              <a:rPr kumimoji="1" lang="zh-CN" altLang="en-US" sz="2400" b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例如，开始于</a:t>
            </a:r>
            <a:endParaRPr kumimoji="1" lang="en-US" altLang="zh-CN" sz="2400" b="1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0" marR="0" lvl="0" indent="0" defTabSz="91440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1" kern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      </a:t>
            </a:r>
            <a:r>
              <a:rPr kumimoji="1" lang="zh-CN" altLang="en-US" sz="2400" b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处的延迟冲激激励近似为</a:t>
            </a:r>
            <a:endParaRPr kumimoji="1" lang="en-US" altLang="zh-CN" sz="2400" b="1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0" marR="0" lvl="0" indent="0" defTabSz="91440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1" kern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其引起的响应为</a:t>
            </a:r>
            <a:endParaRPr kumimoji="1" lang="en-US" altLang="zh-CN" sz="2400" b="1" kern="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0" marR="0" lvl="0" indent="0" defTabSz="91440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将</a:t>
            </a:r>
            <a:r>
              <a:rPr kumimoji="1" lang="zh-CN" altLang="en-US" sz="2400" b="1" kern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响应</a:t>
            </a:r>
            <a:r>
              <a:rPr kumimoji="1" lang="zh-CN" altLang="en-US" sz="2400" b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叠加，由于              ，因此</a:t>
            </a:r>
            <a:endParaRPr kumimoji="1" lang="en-US" altLang="zh-CN" sz="2400" b="1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0" marR="0" lvl="0" indent="0" defTabSz="91440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叠加即为积分，即得卷积积分公式</a:t>
            </a:r>
            <a:endParaRPr kumimoji="1" lang="en-US" altLang="zh-CN" sz="2400" b="1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30" name="Object 14">
            <a:extLst>
              <a:ext uri="{FF2B5EF4-FFF2-40B4-BE49-F238E27FC236}">
                <a16:creationId xmlns:a16="http://schemas.microsoft.com/office/drawing/2014/main" id="{748EE621-7168-FBEA-F61E-0EC8F076B0A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47197935"/>
              </p:ext>
            </p:extLst>
          </p:nvPr>
        </p:nvGraphicFramePr>
        <p:xfrm>
          <a:off x="4674601" y="4294823"/>
          <a:ext cx="2363788" cy="436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104840" imgH="203040" progId="Equation.DSMT4">
                  <p:embed/>
                </p:oleObj>
              </mc:Choice>
              <mc:Fallback>
                <p:oleObj name="Equation" r:id="rId4" imgW="1104840" imgH="203040" progId="Equation.DSMT4">
                  <p:embed/>
                  <p:pic>
                    <p:nvPicPr>
                      <p:cNvPr id="30" name="Object 14">
                        <a:extLst>
                          <a:ext uri="{FF2B5EF4-FFF2-40B4-BE49-F238E27FC236}">
                            <a16:creationId xmlns:a16="http://schemas.microsoft.com/office/drawing/2014/main" id="{748EE621-7168-FBEA-F61E-0EC8F076B0A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74601" y="4294823"/>
                        <a:ext cx="2363788" cy="4365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0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Object 14">
            <a:extLst>
              <a:ext uri="{FF2B5EF4-FFF2-40B4-BE49-F238E27FC236}">
                <a16:creationId xmlns:a16="http://schemas.microsoft.com/office/drawing/2014/main" id="{1E00F8EF-6ED5-1D8B-4724-FB5283A42D3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4716680"/>
              </p:ext>
            </p:extLst>
          </p:nvPr>
        </p:nvGraphicFramePr>
        <p:xfrm>
          <a:off x="4800600" y="3361377"/>
          <a:ext cx="490537" cy="436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228600" imgH="203040" progId="Equation.DSMT4">
                  <p:embed/>
                </p:oleObj>
              </mc:Choice>
              <mc:Fallback>
                <p:oleObj name="Equation" r:id="rId6" imgW="228600" imgH="203040" progId="Equation.DSMT4">
                  <p:embed/>
                  <p:pic>
                    <p:nvPicPr>
                      <p:cNvPr id="32" name="Object 14">
                        <a:extLst>
                          <a:ext uri="{FF2B5EF4-FFF2-40B4-BE49-F238E27FC236}">
                            <a16:creationId xmlns:a16="http://schemas.microsoft.com/office/drawing/2014/main" id="{1E00F8EF-6ED5-1D8B-4724-FB5283A42D3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00600" y="3361377"/>
                        <a:ext cx="490537" cy="436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0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Object 14">
            <a:extLst>
              <a:ext uri="{FF2B5EF4-FFF2-40B4-BE49-F238E27FC236}">
                <a16:creationId xmlns:a16="http://schemas.microsoft.com/office/drawing/2014/main" id="{0F3BB79B-9BE8-47B0-2F8F-3901D0CC673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67773910"/>
              </p:ext>
            </p:extLst>
          </p:nvPr>
        </p:nvGraphicFramePr>
        <p:xfrm>
          <a:off x="516569" y="4307373"/>
          <a:ext cx="735013" cy="436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342720" imgH="203040" progId="Equation.DSMT4">
                  <p:embed/>
                </p:oleObj>
              </mc:Choice>
              <mc:Fallback>
                <p:oleObj name="Equation" r:id="rId8" imgW="342720" imgH="203040" progId="Equation.DSMT4">
                  <p:embed/>
                  <p:pic>
                    <p:nvPicPr>
                      <p:cNvPr id="33" name="Object 14">
                        <a:extLst>
                          <a:ext uri="{FF2B5EF4-FFF2-40B4-BE49-F238E27FC236}">
                            <a16:creationId xmlns:a16="http://schemas.microsoft.com/office/drawing/2014/main" id="{0F3BB79B-9BE8-47B0-2F8F-3901D0CC673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6569" y="4307373"/>
                        <a:ext cx="735013" cy="436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0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图片 4">
            <a:extLst>
              <a:ext uri="{FF2B5EF4-FFF2-40B4-BE49-F238E27FC236}">
                <a16:creationId xmlns:a16="http://schemas.microsoft.com/office/drawing/2014/main" id="{E0660FF8-2DE1-AFC3-156D-BE1C4CBB919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82746" y="4833222"/>
            <a:ext cx="3810330" cy="1668925"/>
          </a:xfrm>
          <a:prstGeom prst="rect">
            <a:avLst/>
          </a:prstGeom>
        </p:spPr>
      </p:pic>
      <p:graphicFrame>
        <p:nvGraphicFramePr>
          <p:cNvPr id="13" name="Object 14">
            <a:extLst>
              <a:ext uri="{FF2B5EF4-FFF2-40B4-BE49-F238E27FC236}">
                <a16:creationId xmlns:a16="http://schemas.microsoft.com/office/drawing/2014/main" id="{651A8AAB-1253-76D1-D687-BEA7E9E5002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87974959"/>
              </p:ext>
            </p:extLst>
          </p:nvPr>
        </p:nvGraphicFramePr>
        <p:xfrm>
          <a:off x="2794837" y="4754586"/>
          <a:ext cx="2338387" cy="436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1091880" imgH="203040" progId="Equation.DSMT4">
                  <p:embed/>
                </p:oleObj>
              </mc:Choice>
              <mc:Fallback>
                <p:oleObj name="Equation" r:id="rId11" imgW="1091880" imgH="203040" progId="Equation.DSMT4">
                  <p:embed/>
                  <p:pic>
                    <p:nvPicPr>
                      <p:cNvPr id="30" name="Object 14">
                        <a:extLst>
                          <a:ext uri="{FF2B5EF4-FFF2-40B4-BE49-F238E27FC236}">
                            <a16:creationId xmlns:a16="http://schemas.microsoft.com/office/drawing/2014/main" id="{748EE621-7168-FBEA-F61E-0EC8F076B0A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94837" y="4754586"/>
                        <a:ext cx="2338387" cy="436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0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4">
            <a:extLst>
              <a:ext uri="{FF2B5EF4-FFF2-40B4-BE49-F238E27FC236}">
                <a16:creationId xmlns:a16="http://schemas.microsoft.com/office/drawing/2014/main" id="{EC824CFF-2083-DF5D-983A-C9C739F796C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03296350"/>
              </p:ext>
            </p:extLst>
          </p:nvPr>
        </p:nvGraphicFramePr>
        <p:xfrm>
          <a:off x="1041839" y="6045200"/>
          <a:ext cx="3373438" cy="71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1574640" imgH="330120" progId="Equation.DSMT4">
                  <p:embed/>
                </p:oleObj>
              </mc:Choice>
              <mc:Fallback>
                <p:oleObj name="Equation" r:id="rId13" imgW="1574640" imgH="330120" progId="Equation.DSMT4">
                  <p:embed/>
                  <p:pic>
                    <p:nvPicPr>
                      <p:cNvPr id="13" name="Object 14">
                        <a:extLst>
                          <a:ext uri="{FF2B5EF4-FFF2-40B4-BE49-F238E27FC236}">
                            <a16:creationId xmlns:a16="http://schemas.microsoft.com/office/drawing/2014/main" id="{651A8AAB-1253-76D1-D687-BEA7E9E5002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1839" y="6045200"/>
                        <a:ext cx="3373438" cy="711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0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>
            <a:extLst>
              <a:ext uri="{FF2B5EF4-FFF2-40B4-BE49-F238E27FC236}">
                <a16:creationId xmlns:a16="http://schemas.microsoft.com/office/drawing/2014/main" id="{F350622F-2C89-0AB8-66F6-E17A5A7C418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26968175"/>
              </p:ext>
            </p:extLst>
          </p:nvPr>
        </p:nvGraphicFramePr>
        <p:xfrm>
          <a:off x="2949905" y="5240372"/>
          <a:ext cx="1117600" cy="436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520560" imgH="203040" progId="Equation.DSMT4">
                  <p:embed/>
                </p:oleObj>
              </mc:Choice>
              <mc:Fallback>
                <p:oleObj name="Equation" r:id="rId15" imgW="520560" imgH="203040" progId="Equation.DSMT4">
                  <p:embed/>
                  <p:pic>
                    <p:nvPicPr>
                      <p:cNvPr id="32" name="Object 14">
                        <a:extLst>
                          <a:ext uri="{FF2B5EF4-FFF2-40B4-BE49-F238E27FC236}">
                            <a16:creationId xmlns:a16="http://schemas.microsoft.com/office/drawing/2014/main" id="{1E00F8EF-6ED5-1D8B-4724-FB5283A42D3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49905" y="5240372"/>
                        <a:ext cx="1117600" cy="436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0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0136CB8-CADB-E880-3E48-5639EC1CB2E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6FF182B-870A-4FE8-A470-49D8A1ADC9E9}" type="slidenum">
              <a:rPr lang="en-US" altLang="zh-CN" smtClean="0"/>
              <a:pPr/>
              <a:t>37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282850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FBE3C5-C282-1D93-8BA1-94FE893B4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8686800" cy="533400"/>
          </a:xfrm>
        </p:spPr>
        <p:txBody>
          <a:bodyPr/>
          <a:lstStyle/>
          <a:p>
            <a:r>
              <a:rPr lang="en-US" altLang="zh-CN" dirty="0">
                <a:solidFill>
                  <a:srgbClr val="000000"/>
                </a:solidFill>
              </a:rPr>
              <a:t>8.5 </a:t>
            </a:r>
            <a:r>
              <a:rPr lang="zh-CN" altLang="en-US" dirty="0">
                <a:solidFill>
                  <a:srgbClr val="000000"/>
                </a:solidFill>
              </a:rPr>
              <a:t>卷积积分法</a:t>
            </a:r>
            <a:endParaRPr lang="zh-CN" altLang="en-US" sz="3000" dirty="0"/>
          </a:p>
        </p:txBody>
      </p:sp>
      <p:sp>
        <p:nvSpPr>
          <p:cNvPr id="4" name="Text Box 15">
            <a:extLst>
              <a:ext uri="{FF2B5EF4-FFF2-40B4-BE49-F238E27FC236}">
                <a16:creationId xmlns:a16="http://schemas.microsoft.com/office/drawing/2014/main" id="{B6AE9509-9610-C1D4-41A8-734C07D70F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2379628"/>
            <a:ext cx="126509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kumimoji="1"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※</a:t>
            </a:r>
            <a:r>
              <a:rPr kumimoji="1"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应用</a:t>
            </a:r>
            <a:r>
              <a:rPr kumimoji="1" lang="zh-CN" altLang="en-US" sz="2400" b="1" dirty="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</a:p>
        </p:txBody>
      </p:sp>
      <p:graphicFrame>
        <p:nvGraphicFramePr>
          <p:cNvPr id="19" name="Object 14">
            <a:extLst>
              <a:ext uri="{FF2B5EF4-FFF2-40B4-BE49-F238E27FC236}">
                <a16:creationId xmlns:a16="http://schemas.microsoft.com/office/drawing/2014/main" id="{E5430ADF-CE74-B4E6-49C8-D1AE7ABBEA9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837531" y="1617628"/>
          <a:ext cx="5075237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361960" imgH="355320" progId="Equation.DSMT4">
                  <p:embed/>
                </p:oleObj>
              </mc:Choice>
              <mc:Fallback>
                <p:oleObj name="Equation" r:id="rId2" imgW="2361960" imgH="355320" progId="Equation.DSMT4">
                  <p:embed/>
                  <p:pic>
                    <p:nvPicPr>
                      <p:cNvPr id="19" name="Object 14">
                        <a:extLst>
                          <a:ext uri="{FF2B5EF4-FFF2-40B4-BE49-F238E27FC236}">
                            <a16:creationId xmlns:a16="http://schemas.microsoft.com/office/drawing/2014/main" id="{E5430ADF-CE74-B4E6-49C8-D1AE7ABBEA9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7531" y="1617628"/>
                        <a:ext cx="5075237" cy="762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0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Rectangle 26">
            <a:extLst>
              <a:ext uri="{FF2B5EF4-FFF2-40B4-BE49-F238E27FC236}">
                <a16:creationId xmlns:a16="http://schemas.microsoft.com/office/drawing/2014/main" id="{32094B8C-18DF-6F5E-2045-FAE11ED98E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6569" y="1157864"/>
            <a:ext cx="743839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若</a:t>
            </a:r>
            <a:r>
              <a:rPr kumimoji="1" lang="en-US" altLang="zh-CN" sz="2400" b="1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y</a:t>
            </a:r>
            <a:r>
              <a:rPr kumimoji="1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(</a:t>
            </a:r>
            <a:r>
              <a:rPr kumimoji="1" lang="en-US" altLang="zh-CN" sz="2400" b="1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t</a:t>
            </a:r>
            <a:r>
              <a:rPr kumimoji="1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)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为电路在</a:t>
            </a:r>
            <a:r>
              <a:rPr kumimoji="1" lang="en-US" altLang="zh-CN" sz="2400" b="1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t</a:t>
            </a:r>
            <a:r>
              <a:rPr kumimoji="1" lang="zh-CN" altLang="en-US" sz="2400" b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时刻对激励</a:t>
            </a:r>
            <a:r>
              <a:rPr kumimoji="1" lang="en-US" altLang="zh-CN" sz="2400" b="1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x</a:t>
            </a:r>
            <a:r>
              <a:rPr kumimoji="1" lang="en-US" altLang="zh-CN" sz="2400" b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(</a:t>
            </a:r>
            <a:r>
              <a:rPr kumimoji="1" lang="en-US" altLang="zh-CN" sz="2400" b="1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t</a:t>
            </a:r>
            <a:r>
              <a:rPr kumimoji="1" lang="en-US" altLang="zh-CN" sz="2400" b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)</a:t>
            </a:r>
            <a:r>
              <a:rPr kumimoji="1" lang="zh-CN" altLang="en-US" sz="2400" b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的</a:t>
            </a:r>
            <a:r>
              <a:rPr kumimoji="1" lang="zh-CN" altLang="en-US" sz="2400" b="1" kern="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零状态响应</a:t>
            </a:r>
            <a:r>
              <a:rPr kumimoji="1" lang="zh-CN" altLang="en-US" sz="2400" b="1" kern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，则</a:t>
            </a:r>
            <a:endParaRPr kumimoji="1" lang="zh-CN" altLang="en-US" sz="2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9" name="Rectangle 26">
            <a:extLst>
              <a:ext uri="{FF2B5EF4-FFF2-40B4-BE49-F238E27FC236}">
                <a16:creationId xmlns:a16="http://schemas.microsoft.com/office/drawing/2014/main" id="{FC13DA82-56B7-FA29-2621-DFA4D0A8F7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199" y="2839392"/>
            <a:ext cx="8434805" cy="1895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1" kern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常用于求解非周期激励作用下的</a:t>
            </a:r>
            <a:r>
              <a:rPr kumimoji="1" lang="zh-CN" altLang="en-US" sz="2400" b="1" kern="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零状态响应</a:t>
            </a:r>
            <a:r>
              <a:rPr kumimoji="1" lang="zh-CN" altLang="en-US" sz="2400" b="1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。</a:t>
            </a:r>
            <a:endParaRPr kumimoji="1" lang="en-US" altLang="zh-CN" sz="2400" b="1" kern="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0" marR="0" lvl="0" indent="0" defTabSz="91440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1" kern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先求出待求量的单位阶跃特性，求导得到单位冲激特性；</a:t>
            </a:r>
            <a:endParaRPr kumimoji="1" lang="en-US" altLang="zh-CN" sz="2400" b="1" kern="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0" marR="0" lvl="0" indent="0" defTabSz="91440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再按照上式卷积积分即可。</a:t>
            </a:r>
            <a:endParaRPr kumimoji="1" lang="en-US" altLang="zh-CN" sz="2400" b="1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0" marR="0" lvl="0" indent="0" defTabSz="91440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1" kern="0" dirty="0">
                <a:solidFill>
                  <a:srgbClr val="993366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卷积的具体应用，参看课本例题</a:t>
            </a:r>
            <a:r>
              <a:rPr kumimoji="1" lang="en-US" altLang="zh-CN" sz="2400" b="1" kern="0" dirty="0">
                <a:solidFill>
                  <a:srgbClr val="993366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8.10</a:t>
            </a:r>
            <a:r>
              <a:rPr kumimoji="1" lang="zh-CN" altLang="en-US" sz="2400" b="1" kern="0" dirty="0">
                <a:solidFill>
                  <a:srgbClr val="993366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、</a:t>
            </a:r>
            <a:r>
              <a:rPr kumimoji="1" lang="en-US" altLang="zh-CN" sz="2400" b="1" kern="0" dirty="0">
                <a:solidFill>
                  <a:srgbClr val="993366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8.11</a:t>
            </a:r>
            <a:r>
              <a:rPr kumimoji="1" lang="zh-CN" altLang="en-US" sz="2400" b="1" kern="0" dirty="0">
                <a:solidFill>
                  <a:srgbClr val="993366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，习题</a:t>
            </a:r>
            <a:r>
              <a:rPr kumimoji="1" lang="en-US" altLang="zh-CN" sz="2400" b="1" kern="0" dirty="0">
                <a:solidFill>
                  <a:srgbClr val="993366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8.36</a:t>
            </a:r>
            <a:r>
              <a:rPr kumimoji="1" lang="zh-CN" altLang="en-US" sz="2400" b="1" kern="0" dirty="0">
                <a:solidFill>
                  <a:srgbClr val="993366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。</a:t>
            </a:r>
            <a:endParaRPr kumimoji="1" lang="en-US" altLang="zh-CN" sz="2400" b="1" u="none" strike="noStrike" kern="0" cap="none" spc="0" normalizeH="0" baseline="0" noProof="0" dirty="0">
              <a:ln>
                <a:noFill/>
              </a:ln>
              <a:solidFill>
                <a:srgbClr val="993366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BB56E32-D70D-9220-CEE6-486F53595AA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6FF182B-870A-4FE8-A470-49D8A1ADC9E9}" type="slidenum">
              <a:rPr lang="en-US" altLang="zh-CN" smtClean="0"/>
              <a:pPr/>
              <a:t>38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2246185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FBE3C5-C282-1D93-8BA1-94FE893B4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8686800" cy="533400"/>
          </a:xfrm>
        </p:spPr>
        <p:txBody>
          <a:bodyPr/>
          <a:lstStyle/>
          <a:p>
            <a:r>
              <a:rPr lang="en-US" altLang="zh-CN" dirty="0">
                <a:solidFill>
                  <a:srgbClr val="000000"/>
                </a:solidFill>
              </a:rPr>
              <a:t>8.6 </a:t>
            </a:r>
            <a:r>
              <a:rPr lang="zh-CN" altLang="en-US" dirty="0">
                <a:solidFill>
                  <a:srgbClr val="000000"/>
                </a:solidFill>
              </a:rPr>
              <a:t>二阶电路暂态过程</a:t>
            </a:r>
            <a:endParaRPr lang="zh-CN" altLang="en-US" sz="3000" dirty="0"/>
          </a:p>
        </p:txBody>
      </p:sp>
      <p:sp>
        <p:nvSpPr>
          <p:cNvPr id="3" name="Text Box 125">
            <a:extLst>
              <a:ext uri="{FF2B5EF4-FFF2-40B4-BE49-F238E27FC236}">
                <a16:creationId xmlns:a16="http://schemas.microsoft.com/office/drawing/2014/main" id="{34947694-75FE-5254-094B-B74D35E74C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996" y="1035170"/>
            <a:ext cx="8892004" cy="9723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1">
              <a:lnSpc>
                <a:spcPct val="125000"/>
              </a:lnSpc>
            </a:pPr>
            <a:r>
              <a:rPr kumimoji="1"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二阶电路</a:t>
            </a:r>
            <a:r>
              <a:rPr kumimoji="1"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:  </a:t>
            </a:r>
            <a:r>
              <a:rPr kumimoji="1"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用二阶微分方程描述的电路。</a:t>
            </a:r>
            <a:endParaRPr kumimoji="1" lang="en-US" altLang="zh-CN" sz="2400" b="1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eaLnBrk="1">
              <a:lnSpc>
                <a:spcPct val="125000"/>
              </a:lnSpc>
            </a:pPr>
            <a:r>
              <a:rPr kumimoji="1"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对于</a:t>
            </a:r>
            <a:r>
              <a:rPr kumimoji="1" lang="en-US" altLang="zh-CN" sz="2400" b="1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RLC</a:t>
            </a:r>
            <a:r>
              <a:rPr kumimoji="1"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串联电路，有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37D61C3A-5559-718D-4F2D-EC10EDF84AD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50864782"/>
              </p:ext>
            </p:extLst>
          </p:nvPr>
        </p:nvGraphicFramePr>
        <p:xfrm>
          <a:off x="700088" y="2052638"/>
          <a:ext cx="4419600" cy="885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082600" imgH="444240" progId="Equation.DSMT4">
                  <p:embed/>
                </p:oleObj>
              </mc:Choice>
              <mc:Fallback>
                <p:oleObj name="Equation" r:id="rId2" imgW="2082600" imgH="444240" progId="Equation.DSMT4">
                  <p:embed/>
                  <p:pic>
                    <p:nvPicPr>
                      <p:cNvPr id="8195" name="Object 3">
                        <a:extLst>
                          <a:ext uri="{FF2B5EF4-FFF2-40B4-BE49-F238E27FC236}">
                            <a16:creationId xmlns:a16="http://schemas.microsoft.com/office/drawing/2014/main" id="{FCE3B9CE-0270-56C7-F61A-73745510635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0088" y="2052638"/>
                        <a:ext cx="4419600" cy="885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0DF5A6A8-853E-7638-972C-B8D61E8AD62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99528066"/>
              </p:ext>
            </p:extLst>
          </p:nvPr>
        </p:nvGraphicFramePr>
        <p:xfrm>
          <a:off x="673101" y="3064446"/>
          <a:ext cx="4102100" cy="885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930320" imgH="444240" progId="Equation.DSMT4">
                  <p:embed/>
                </p:oleObj>
              </mc:Choice>
              <mc:Fallback>
                <p:oleObj name="Equation" r:id="rId4" imgW="1930320" imgH="444240" progId="Equation.DSMT4">
                  <p:embed/>
                  <p:pic>
                    <p:nvPicPr>
                      <p:cNvPr id="8196" name="Object 4">
                        <a:extLst>
                          <a:ext uri="{FF2B5EF4-FFF2-40B4-BE49-F238E27FC236}">
                            <a16:creationId xmlns:a16="http://schemas.microsoft.com/office/drawing/2014/main" id="{40D0186F-68F4-6B09-8764-279F1B9401F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3101" y="3064446"/>
                        <a:ext cx="4102100" cy="885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7B996CE0-0980-4ECD-7B49-0827F9E0890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23445200"/>
              </p:ext>
            </p:extLst>
          </p:nvPr>
        </p:nvGraphicFramePr>
        <p:xfrm>
          <a:off x="677863" y="4105846"/>
          <a:ext cx="3738563" cy="885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765080" imgH="444240" progId="Equation.DSMT4">
                  <p:embed/>
                </p:oleObj>
              </mc:Choice>
              <mc:Fallback>
                <p:oleObj name="Equation" r:id="rId6" imgW="1765080" imgH="444240" progId="Equation.DSMT4">
                  <p:embed/>
                  <p:pic>
                    <p:nvPicPr>
                      <p:cNvPr id="8197" name="Object 5">
                        <a:extLst>
                          <a:ext uri="{FF2B5EF4-FFF2-40B4-BE49-F238E27FC236}">
                            <a16:creationId xmlns:a16="http://schemas.microsoft.com/office/drawing/2014/main" id="{94EEC97E-EA42-9997-0A9A-97AF3F6B741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7863" y="4105846"/>
                        <a:ext cx="3738563" cy="885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 Box 9">
            <a:extLst>
              <a:ext uri="{FF2B5EF4-FFF2-40B4-BE49-F238E27FC236}">
                <a16:creationId xmlns:a16="http://schemas.microsoft.com/office/drawing/2014/main" id="{3B767232-BEA8-91E8-5B7B-26B2E07936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62813" y="2264201"/>
            <a:ext cx="146918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r>
              <a:rPr kumimoji="1" lang="zh-CN" altLang="en-US" sz="2400" b="1" dirty="0">
                <a:solidFill>
                  <a:srgbClr val="3333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过阻尼</a:t>
            </a:r>
          </a:p>
        </p:txBody>
      </p:sp>
      <p:sp>
        <p:nvSpPr>
          <p:cNvPr id="8" name="Text Box 10">
            <a:extLst>
              <a:ext uri="{FF2B5EF4-FFF2-40B4-BE49-F238E27FC236}">
                <a16:creationId xmlns:a16="http://schemas.microsoft.com/office/drawing/2014/main" id="{B1AD16DD-8E90-2A64-9119-63BDA7B277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19939" y="3260915"/>
            <a:ext cx="161206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r>
              <a:rPr kumimoji="1" lang="zh-CN" altLang="en-US" sz="2400" b="1" dirty="0">
                <a:solidFill>
                  <a:srgbClr val="3333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临界阻尼</a:t>
            </a:r>
          </a:p>
        </p:txBody>
      </p:sp>
      <p:sp>
        <p:nvSpPr>
          <p:cNvPr id="9" name="Text Box 11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829268BB-9F46-3AE8-7A8B-C6010FA94A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30801" y="4317925"/>
            <a:ext cx="160120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r>
              <a:rPr kumimoji="1" lang="zh-CN" altLang="en-US" sz="2400" b="1" dirty="0">
                <a:solidFill>
                  <a:srgbClr val="3333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欠阻尼</a:t>
            </a:r>
          </a:p>
        </p:txBody>
      </p:sp>
      <p:sp>
        <p:nvSpPr>
          <p:cNvPr id="11" name="Text Box 11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FE0AB135-B406-8BEA-06FE-EDD0DE217D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5934" y="5007165"/>
            <a:ext cx="7219927" cy="968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>
              <a:lnSpc>
                <a:spcPct val="125000"/>
              </a:lnSpc>
            </a:pPr>
            <a:r>
              <a:rPr kumimoji="1" lang="zh-CN" altLang="en-US" sz="2400" b="1" dirty="0">
                <a:solidFill>
                  <a:srgbClr val="3333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对于其他情形，也有上述三种情况。</a:t>
            </a:r>
            <a:endParaRPr kumimoji="1" lang="en-US" altLang="zh-CN" sz="2400" b="1" dirty="0">
              <a:solidFill>
                <a:srgbClr val="3333FF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lnSpc>
                <a:spcPct val="125000"/>
              </a:lnSpc>
            </a:pPr>
            <a:r>
              <a:rPr kumimoji="1" lang="zh-CN" altLang="en-US" sz="2400" b="1" dirty="0">
                <a:solidFill>
                  <a:srgbClr val="3333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按照解二阶线性微分方程的方法求出通解即可。</a:t>
            </a:r>
          </a:p>
        </p:txBody>
      </p:sp>
      <p:sp>
        <p:nvSpPr>
          <p:cNvPr id="10" name="灯片编号占位符 9">
            <a:extLst>
              <a:ext uri="{FF2B5EF4-FFF2-40B4-BE49-F238E27FC236}">
                <a16:creationId xmlns:a16="http://schemas.microsoft.com/office/drawing/2014/main" id="{C85E250F-DB5D-3A53-98B8-08805829448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6FF182B-870A-4FE8-A470-49D8A1ADC9E9}" type="slidenum">
              <a:rPr lang="en-US" altLang="zh-CN" smtClean="0"/>
              <a:pPr/>
              <a:t>39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965475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FBE3C5-C282-1D93-8BA1-94FE893B4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8.1 </a:t>
            </a:r>
            <a:r>
              <a:rPr lang="zh-CN" altLang="en-US" dirty="0"/>
              <a:t>线性动态电路暂态过程的基本概念</a:t>
            </a:r>
          </a:p>
        </p:txBody>
      </p:sp>
      <p:sp>
        <p:nvSpPr>
          <p:cNvPr id="74" name="Text Box 199">
            <a:extLst>
              <a:ext uri="{FF2B5EF4-FFF2-40B4-BE49-F238E27FC236}">
                <a16:creationId xmlns:a16="http://schemas.microsoft.com/office/drawing/2014/main" id="{53165509-C2DA-2952-73FD-8899EA9453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264662"/>
            <a:ext cx="7754937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FF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r>
              <a:rPr kumimoji="1"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      </a:t>
            </a:r>
            <a:r>
              <a:rPr kumimoji="1"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过渡过程（暂态过程）</a:t>
            </a:r>
            <a:r>
              <a:rPr kumimoji="1"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： 电路由一个稳态过渡到另一个稳态需要经历的过程。  </a:t>
            </a:r>
          </a:p>
        </p:txBody>
      </p:sp>
      <p:sp>
        <p:nvSpPr>
          <p:cNvPr id="75" name="Text Box 202">
            <a:extLst>
              <a:ext uri="{FF2B5EF4-FFF2-40B4-BE49-F238E27FC236}">
                <a16:creationId xmlns:a16="http://schemas.microsoft.com/office/drawing/2014/main" id="{039AA153-1EB0-3525-AFF6-A6863FD0D7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8237" y="2135773"/>
            <a:ext cx="42767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FF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r>
              <a:rPr kumimoji="1"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过渡状态</a:t>
            </a:r>
            <a:r>
              <a:rPr kumimoji="1"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（瞬态、暂态）  </a:t>
            </a:r>
          </a:p>
        </p:txBody>
      </p:sp>
      <p:sp>
        <p:nvSpPr>
          <p:cNvPr id="76" name="Text Box 203">
            <a:extLst>
              <a:ext uri="{FF2B5EF4-FFF2-40B4-BE49-F238E27FC236}">
                <a16:creationId xmlns:a16="http://schemas.microsoft.com/office/drawing/2014/main" id="{2904AB82-0049-4E89-8159-A5AF71E90B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5600" y="2821573"/>
            <a:ext cx="4216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FF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r>
              <a:rPr kumimoji="1" lang="zh-CN" altLang="en-US" sz="2400" b="1" dirty="0">
                <a:solidFill>
                  <a:srgbClr val="CC33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过渡过程产生的原因 ？</a:t>
            </a:r>
          </a:p>
        </p:txBody>
      </p:sp>
      <p:sp>
        <p:nvSpPr>
          <p:cNvPr id="77" name="Text Box 204">
            <a:extLst>
              <a:ext uri="{FF2B5EF4-FFF2-40B4-BE49-F238E27FC236}">
                <a16:creationId xmlns:a16="http://schemas.microsoft.com/office/drawing/2014/main" id="{08E88F4E-5FEA-EE5A-ED71-5E87338340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49862" y="3358657"/>
            <a:ext cx="22923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FF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ctr"/>
            <a:r>
              <a:rPr kumimoji="1"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能量不能跃变  </a:t>
            </a:r>
          </a:p>
        </p:txBody>
      </p:sp>
      <p:graphicFrame>
        <p:nvGraphicFramePr>
          <p:cNvPr id="78" name="Object 205">
            <a:extLst>
              <a:ext uri="{FF2B5EF4-FFF2-40B4-BE49-F238E27FC236}">
                <a16:creationId xmlns:a16="http://schemas.microsoft.com/office/drawing/2014/main" id="{5EA478B2-CA70-5FB2-7999-D9316E20140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14970471"/>
              </p:ext>
            </p:extLst>
          </p:nvPr>
        </p:nvGraphicFramePr>
        <p:xfrm>
          <a:off x="7556400" y="3225307"/>
          <a:ext cx="952500" cy="72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952200" imgH="723600" progId="Equation.3">
                  <p:embed/>
                </p:oleObj>
              </mc:Choice>
              <mc:Fallback>
                <p:oleObj name="Equation" r:id="rId2" imgW="952200" imgH="723600" progId="Equation.3">
                  <p:embed/>
                  <p:pic>
                    <p:nvPicPr>
                      <p:cNvPr id="10445" name="Object 205">
                        <a:extLst>
                          <a:ext uri="{FF2B5EF4-FFF2-40B4-BE49-F238E27FC236}">
                            <a16:creationId xmlns:a16="http://schemas.microsoft.com/office/drawing/2014/main" id="{CBDFDAFC-EF53-4C99-FCC5-F89F0D13E2A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6400" y="3225307"/>
                        <a:ext cx="952500" cy="723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FF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9" name="Text Box 206">
            <a:extLst>
              <a:ext uri="{FF2B5EF4-FFF2-40B4-BE49-F238E27FC236}">
                <a16:creationId xmlns:a16="http://schemas.microsoft.com/office/drawing/2014/main" id="{1A91C5CB-BBE1-8A99-7BE5-70CDAF68DB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3366086"/>
            <a:ext cx="5194801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FF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r>
              <a:rPr kumimoji="1"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1.   </a:t>
            </a:r>
            <a:r>
              <a:rPr kumimoji="1"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电路内部含有储能元件  </a:t>
            </a:r>
            <a:r>
              <a:rPr kumimoji="1" lang="en-US" altLang="zh-CN" sz="2400" b="1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L</a:t>
            </a:r>
            <a:r>
              <a:rPr kumimoji="1"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，</a:t>
            </a:r>
            <a:r>
              <a:rPr kumimoji="1" lang="en-US" altLang="zh-CN" sz="2400" b="1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C</a:t>
            </a:r>
            <a:r>
              <a:rPr kumimoji="1"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。</a:t>
            </a:r>
            <a:r>
              <a:rPr kumimoji="1" lang="zh-CN" altLang="en-US" sz="2400" b="1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</a:p>
        </p:txBody>
      </p:sp>
      <p:sp>
        <p:nvSpPr>
          <p:cNvPr id="80" name="Text Box 5">
            <a:extLst>
              <a:ext uri="{FF2B5EF4-FFF2-40B4-BE49-F238E27FC236}">
                <a16:creationId xmlns:a16="http://schemas.microsoft.com/office/drawing/2014/main" id="{9B4F555A-9C58-9F13-87DF-C21572F2C5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3823286"/>
            <a:ext cx="3759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FF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r>
              <a:rPr kumimoji="1"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2.   </a:t>
            </a:r>
            <a:r>
              <a:rPr kumimoji="1"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电路结构发生变化。  </a:t>
            </a:r>
          </a:p>
        </p:txBody>
      </p:sp>
      <p:sp>
        <p:nvSpPr>
          <p:cNvPr id="91" name="Text Box 7">
            <a:extLst>
              <a:ext uri="{FF2B5EF4-FFF2-40B4-BE49-F238E27FC236}">
                <a16:creationId xmlns:a16="http://schemas.microsoft.com/office/drawing/2014/main" id="{8F0882B2-FDAC-1D87-1586-67717C12B6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4365566"/>
            <a:ext cx="519480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FF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开关动作、参数变化等统称为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换路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</a:p>
        </p:txBody>
      </p:sp>
      <p:sp>
        <p:nvSpPr>
          <p:cNvPr id="94" name="Text Box 7">
            <a:extLst>
              <a:ext uri="{FF2B5EF4-FFF2-40B4-BE49-F238E27FC236}">
                <a16:creationId xmlns:a16="http://schemas.microsoft.com/office/drawing/2014/main" id="{48CD4310-69DC-561E-8066-FC9A1E2964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27937" y="2279144"/>
            <a:ext cx="3610945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FF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含有动态元件（</a:t>
            </a:r>
            <a:r>
              <a:rPr kumimoji="1" lang="en-US" altLang="zh-CN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L</a:t>
            </a:r>
            <a:r>
              <a:rPr kumimoji="1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、</a:t>
            </a:r>
            <a:r>
              <a:rPr kumimoji="1" lang="en-US" altLang="zh-CN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C</a:t>
            </a:r>
            <a:r>
              <a:rPr kumimoji="1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）的电路称为</a:t>
            </a:r>
            <a:r>
              <a:rPr kumimoji="1" lang="zh-CN" altLang="en-US" sz="2000" b="1" kern="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动态电路</a:t>
            </a:r>
            <a:r>
              <a:rPr kumimoji="1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</a:p>
        </p:txBody>
      </p:sp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4288C6A7-0D1D-01FB-A9D0-9D2B2B4B370C}"/>
              </a:ext>
            </a:extLst>
          </p:cNvPr>
          <p:cNvCxnSpPr/>
          <p:nvPr/>
        </p:nvCxnSpPr>
        <p:spPr bwMode="auto">
          <a:xfrm flipH="1">
            <a:off x="4334668" y="3050173"/>
            <a:ext cx="1317333" cy="31591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5" name="Text Box 203">
            <a:extLst>
              <a:ext uri="{FF2B5EF4-FFF2-40B4-BE49-F238E27FC236}">
                <a16:creationId xmlns:a16="http://schemas.microsoft.com/office/drawing/2014/main" id="{87DB916D-1702-064E-E9E8-08B11F384A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5600" y="4907846"/>
            <a:ext cx="847644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FF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r>
              <a:rPr kumimoji="1" lang="zh-CN" altLang="en-US" sz="2400" b="1" dirty="0">
                <a:solidFill>
                  <a:srgbClr val="CC33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过渡过程中，电路变量仍必须服从电路的结构约束和元件约束</a:t>
            </a:r>
            <a:endParaRPr kumimoji="1" lang="en-US" altLang="zh-CN" sz="2400" b="1" dirty="0">
              <a:solidFill>
                <a:srgbClr val="CC33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1289C55-7509-3DF2-7BFC-F71C4C8CB64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6FF182B-870A-4FE8-A470-49D8A1ADC9E9}" type="slidenum">
              <a:rPr lang="en-US" altLang="zh-CN" smtClean="0"/>
              <a:pPr/>
              <a:t>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0543646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FBE3C5-C282-1D93-8BA1-94FE893B4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8686800" cy="533400"/>
          </a:xfrm>
        </p:spPr>
        <p:txBody>
          <a:bodyPr/>
          <a:lstStyle/>
          <a:p>
            <a:r>
              <a:rPr lang="en-US" altLang="zh-CN" dirty="0">
                <a:solidFill>
                  <a:srgbClr val="000000"/>
                </a:solidFill>
              </a:rPr>
              <a:t>8.6 </a:t>
            </a:r>
            <a:r>
              <a:rPr lang="zh-CN" altLang="en-US" dirty="0">
                <a:solidFill>
                  <a:srgbClr val="000000"/>
                </a:solidFill>
              </a:rPr>
              <a:t>例题</a:t>
            </a:r>
            <a:endParaRPr lang="zh-CN" altLang="en-US" sz="3000" dirty="0"/>
          </a:p>
        </p:txBody>
      </p:sp>
      <p:graphicFrame>
        <p:nvGraphicFramePr>
          <p:cNvPr id="3" name="对象 2">
            <a:extLst>
              <a:ext uri="{FF2B5EF4-FFF2-40B4-BE49-F238E27FC236}">
                <a16:creationId xmlns:a16="http://schemas.microsoft.com/office/drawing/2014/main" id="{9DD0A633-6246-7FAF-C2B5-398BC712A9F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12618546"/>
              </p:ext>
            </p:extLst>
          </p:nvPr>
        </p:nvGraphicFramePr>
        <p:xfrm>
          <a:off x="457200" y="2183908"/>
          <a:ext cx="2802165" cy="21600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771809" imgH="1367217" progId="Visio.Drawing.11">
                  <p:embed/>
                </p:oleObj>
              </mc:Choice>
              <mc:Fallback>
                <p:oleObj name="Visio" r:id="rId2" imgW="1771809" imgH="1367217" progId="Visio.Drawing.11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2183908"/>
                        <a:ext cx="2802165" cy="216000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图片 4">
            <a:extLst>
              <a:ext uri="{FF2B5EF4-FFF2-40B4-BE49-F238E27FC236}">
                <a16:creationId xmlns:a16="http://schemas.microsoft.com/office/drawing/2014/main" id="{69B6DA6B-A1E7-0256-AACB-BA2AD0522A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994" y="1081111"/>
            <a:ext cx="8640009" cy="1012286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66792D8-7A75-CEA6-FC4A-2B261D79955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6FF182B-870A-4FE8-A470-49D8A1ADC9E9}" type="slidenum">
              <a:rPr lang="en-US" altLang="zh-CN" smtClean="0"/>
              <a:pPr/>
              <a:t>40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885475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FBE3C5-C282-1D93-8BA1-94FE893B4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8686800" cy="533400"/>
          </a:xfrm>
        </p:spPr>
        <p:txBody>
          <a:bodyPr/>
          <a:lstStyle/>
          <a:p>
            <a:r>
              <a:rPr lang="en-US" altLang="zh-CN" dirty="0">
                <a:solidFill>
                  <a:srgbClr val="000000"/>
                </a:solidFill>
              </a:rPr>
              <a:t>8.6 </a:t>
            </a:r>
            <a:r>
              <a:rPr lang="zh-CN" altLang="en-US" dirty="0">
                <a:solidFill>
                  <a:srgbClr val="000000"/>
                </a:solidFill>
              </a:rPr>
              <a:t>例题解</a:t>
            </a:r>
            <a:endParaRPr lang="zh-CN" altLang="en-US" sz="3000" dirty="0"/>
          </a:p>
        </p:txBody>
      </p:sp>
      <p:graphicFrame>
        <p:nvGraphicFramePr>
          <p:cNvPr id="3" name="对象 2">
            <a:extLst>
              <a:ext uri="{FF2B5EF4-FFF2-40B4-BE49-F238E27FC236}">
                <a16:creationId xmlns:a16="http://schemas.microsoft.com/office/drawing/2014/main" id="{9DD0A633-6246-7FAF-C2B5-398BC712A9F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57200" y="2183908"/>
          <a:ext cx="2802165" cy="21600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771809" imgH="1367217" progId="Visio.Drawing.11">
                  <p:embed/>
                </p:oleObj>
              </mc:Choice>
              <mc:Fallback>
                <p:oleObj name="Visio" r:id="rId2" imgW="1771809" imgH="1367217" progId="Visio.Drawing.11">
                  <p:embed/>
                  <p:pic>
                    <p:nvPicPr>
                      <p:cNvPr id="3" name="对象 2">
                        <a:extLst>
                          <a:ext uri="{FF2B5EF4-FFF2-40B4-BE49-F238E27FC236}">
                            <a16:creationId xmlns:a16="http://schemas.microsoft.com/office/drawing/2014/main" id="{9DD0A633-6246-7FAF-C2B5-398BC712A9F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2183908"/>
                        <a:ext cx="2802165" cy="216000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图片 4">
            <a:extLst>
              <a:ext uri="{FF2B5EF4-FFF2-40B4-BE49-F238E27FC236}">
                <a16:creationId xmlns:a16="http://schemas.microsoft.com/office/drawing/2014/main" id="{69B6DA6B-A1E7-0256-AACB-BA2AD0522A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994" y="1081111"/>
            <a:ext cx="8640009" cy="1012286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4410D750-FBE5-3CD3-F954-BF78B7D5465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8948"/>
          <a:stretch/>
        </p:blipFill>
        <p:spPr>
          <a:xfrm>
            <a:off x="3259365" y="2093397"/>
            <a:ext cx="5545837" cy="65151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65C2964-5951-F1E1-CF7C-F3072FA7679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-1" r="49473"/>
          <a:stretch/>
        </p:blipFill>
        <p:spPr>
          <a:xfrm>
            <a:off x="3259365" y="2678236"/>
            <a:ext cx="4212000" cy="59789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5654DF4D-CF49-6777-98BD-F4271CB0B05B}"/>
              </a:ext>
            </a:extLst>
          </p:cNvPr>
          <p:cNvSpPr txBox="1"/>
          <p:nvPr/>
        </p:nvSpPr>
        <p:spPr>
          <a:xfrm>
            <a:off x="3079365" y="3408689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代入式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(1)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并整理成关于</a:t>
            </a:r>
            <a:r>
              <a:rPr lang="en-US" altLang="zh-CN" sz="1800" i="1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1800" kern="100" baseline="-250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L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的二阶微分方程：</a:t>
            </a:r>
            <a:endParaRPr lang="zh-CN" altLang="zh-CN" sz="14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13" name="对象 12">
            <a:extLst>
              <a:ext uri="{FF2B5EF4-FFF2-40B4-BE49-F238E27FC236}">
                <a16:creationId xmlns:a16="http://schemas.microsoft.com/office/drawing/2014/main" id="{71334467-442D-41D0-13C0-A70E6041183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82754946"/>
              </p:ext>
            </p:extLst>
          </p:nvPr>
        </p:nvGraphicFramePr>
        <p:xfrm>
          <a:off x="4085065" y="3860965"/>
          <a:ext cx="2646937" cy="6578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624895" imgH="406224" progId="Equation.DSMT4">
                  <p:embed/>
                </p:oleObj>
              </mc:Choice>
              <mc:Fallback>
                <p:oleObj name="Equation" r:id="rId7" imgW="1624895" imgH="406224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85065" y="3860965"/>
                        <a:ext cx="2646937" cy="65784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文本框 14">
            <a:extLst>
              <a:ext uri="{FF2B5EF4-FFF2-40B4-BE49-F238E27FC236}">
                <a16:creationId xmlns:a16="http://schemas.microsoft.com/office/drawing/2014/main" id="{6B2EE15C-7F6D-983F-6E61-DE137B366318}"/>
              </a:ext>
            </a:extLst>
          </p:cNvPr>
          <p:cNvSpPr txBox="1"/>
          <p:nvPr/>
        </p:nvSpPr>
        <p:spPr>
          <a:xfrm>
            <a:off x="7142891" y="4019747"/>
            <a:ext cx="17491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(2)</a:t>
            </a:r>
            <a:endParaRPr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D2D3F494-9704-6D73-13A0-316D464BDE90}"/>
              </a:ext>
            </a:extLst>
          </p:cNvPr>
          <p:cNvSpPr txBox="1"/>
          <p:nvPr/>
        </p:nvSpPr>
        <p:spPr>
          <a:xfrm>
            <a:off x="443875" y="4764604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该</a:t>
            </a:r>
            <a:r>
              <a:rPr lang="zh-CN" altLang="en-US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微分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方程的特征方程为：</a:t>
            </a:r>
            <a:endParaRPr lang="zh-CN" altLang="en-US" dirty="0"/>
          </a:p>
        </p:txBody>
      </p:sp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BD38176A-7B05-20A4-C56E-0B53685A973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70592086"/>
              </p:ext>
            </p:extLst>
          </p:nvPr>
        </p:nvGraphicFramePr>
        <p:xfrm>
          <a:off x="3511545" y="4620345"/>
          <a:ext cx="2120905" cy="6578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1282700" imgH="393700" progId="Equation.DSMT4">
                  <p:embed/>
                </p:oleObj>
              </mc:Choice>
              <mc:Fallback>
                <p:oleObj name="Equation" r:id="rId9" imgW="1282700" imgH="39370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11545" y="4620345"/>
                        <a:ext cx="2120905" cy="65784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文本框 20">
            <a:extLst>
              <a:ext uri="{FF2B5EF4-FFF2-40B4-BE49-F238E27FC236}">
                <a16:creationId xmlns:a16="http://schemas.microsoft.com/office/drawing/2014/main" id="{B70B7A03-9BF7-C89E-3A89-C24810F0CF45}"/>
              </a:ext>
            </a:extLst>
          </p:cNvPr>
          <p:cNvSpPr txBox="1"/>
          <p:nvPr/>
        </p:nvSpPr>
        <p:spPr>
          <a:xfrm>
            <a:off x="6032283" y="4753212"/>
            <a:ext cx="11106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判别式</a:t>
            </a:r>
            <a:endParaRPr lang="zh-CN" altLang="en-US" dirty="0"/>
          </a:p>
        </p:txBody>
      </p:sp>
      <p:graphicFrame>
        <p:nvGraphicFramePr>
          <p:cNvPr id="23" name="对象 22">
            <a:extLst>
              <a:ext uri="{FF2B5EF4-FFF2-40B4-BE49-F238E27FC236}">
                <a16:creationId xmlns:a16="http://schemas.microsoft.com/office/drawing/2014/main" id="{1A5CCDF0-717C-667C-1BA5-26F923B1249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92642363"/>
              </p:ext>
            </p:extLst>
          </p:nvPr>
        </p:nvGraphicFramePr>
        <p:xfrm>
          <a:off x="7043965" y="4671266"/>
          <a:ext cx="1656155" cy="6254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1054100" imgH="393700" progId="Equation.DSMT4">
                  <p:embed/>
                </p:oleObj>
              </mc:Choice>
              <mc:Fallback>
                <p:oleObj name="Equation" r:id="rId11" imgW="1054100" imgH="393700" progId="Equation.DSMT4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43965" y="4671266"/>
                        <a:ext cx="1656155" cy="62543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4" name="图片 23">
            <a:extLst>
              <a:ext uri="{FF2B5EF4-FFF2-40B4-BE49-F238E27FC236}">
                <a16:creationId xmlns:a16="http://schemas.microsoft.com/office/drawing/2014/main" id="{11AEB8B0-9F61-6A6B-5F03-FFBD8911320E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r="27490"/>
          <a:stretch/>
        </p:blipFill>
        <p:spPr>
          <a:xfrm>
            <a:off x="481875" y="5376571"/>
            <a:ext cx="6274802" cy="929816"/>
          </a:xfrm>
          <a:prstGeom prst="rect">
            <a:avLst/>
          </a:prstGeom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75149CA3-B2C6-344B-7A39-5ACA9304AF72}"/>
              </a:ext>
            </a:extLst>
          </p:cNvPr>
          <p:cNvSpPr txBox="1"/>
          <p:nvPr/>
        </p:nvSpPr>
        <p:spPr>
          <a:xfrm>
            <a:off x="6443949" y="5656813"/>
            <a:ext cx="13978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时振荡。</a:t>
            </a:r>
            <a:endParaRPr lang="zh-CN" altLang="zh-CN" sz="14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D394668-5D67-13DC-EC96-C95D95F822B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6FF182B-870A-4FE8-A470-49D8A1ADC9E9}" type="slidenum">
              <a:rPr lang="en-US" altLang="zh-CN" smtClean="0"/>
              <a:pPr/>
              <a:t>41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7959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5" grpId="0"/>
      <p:bldP spid="17" grpId="0"/>
      <p:bldP spid="21" grpId="0"/>
      <p:bldP spid="26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FBE3C5-C282-1D93-8BA1-94FE893B4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8686800" cy="533400"/>
          </a:xfrm>
        </p:spPr>
        <p:txBody>
          <a:bodyPr/>
          <a:lstStyle/>
          <a:p>
            <a:r>
              <a:rPr lang="en-US" altLang="zh-CN" dirty="0">
                <a:solidFill>
                  <a:srgbClr val="000000"/>
                </a:solidFill>
              </a:rPr>
              <a:t>8.6 </a:t>
            </a:r>
            <a:r>
              <a:rPr lang="zh-CN" altLang="en-US" dirty="0">
                <a:solidFill>
                  <a:srgbClr val="000000"/>
                </a:solidFill>
              </a:rPr>
              <a:t>例题解</a:t>
            </a:r>
            <a:endParaRPr lang="zh-CN" altLang="en-US" sz="3000" dirty="0"/>
          </a:p>
        </p:txBody>
      </p:sp>
      <p:graphicFrame>
        <p:nvGraphicFramePr>
          <p:cNvPr id="3" name="对象 2">
            <a:extLst>
              <a:ext uri="{FF2B5EF4-FFF2-40B4-BE49-F238E27FC236}">
                <a16:creationId xmlns:a16="http://schemas.microsoft.com/office/drawing/2014/main" id="{9DD0A633-6246-7FAF-C2B5-398BC712A9F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57200" y="2183908"/>
          <a:ext cx="2802165" cy="21600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771809" imgH="1367217" progId="Visio.Drawing.11">
                  <p:embed/>
                </p:oleObj>
              </mc:Choice>
              <mc:Fallback>
                <p:oleObj name="Visio" r:id="rId2" imgW="1771809" imgH="1367217" progId="Visio.Drawing.11">
                  <p:embed/>
                  <p:pic>
                    <p:nvPicPr>
                      <p:cNvPr id="3" name="对象 2">
                        <a:extLst>
                          <a:ext uri="{FF2B5EF4-FFF2-40B4-BE49-F238E27FC236}">
                            <a16:creationId xmlns:a16="http://schemas.microsoft.com/office/drawing/2014/main" id="{9DD0A633-6246-7FAF-C2B5-398BC712A9F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2183908"/>
                        <a:ext cx="2802165" cy="216000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图片 4">
            <a:extLst>
              <a:ext uri="{FF2B5EF4-FFF2-40B4-BE49-F238E27FC236}">
                <a16:creationId xmlns:a16="http://schemas.microsoft.com/office/drawing/2014/main" id="{69B6DA6B-A1E7-0256-AACB-BA2AD0522A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994" y="1081111"/>
            <a:ext cx="8640009" cy="1012286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FC03C215-FEF1-2C9B-87FE-F5052F3D86FD}"/>
              </a:ext>
            </a:extLst>
          </p:cNvPr>
          <p:cNvSpPr txBox="1"/>
          <p:nvPr/>
        </p:nvSpPr>
        <p:spPr>
          <a:xfrm>
            <a:off x="3048044" y="2183908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152400"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(2)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将给定</a:t>
            </a:r>
            <a:r>
              <a:rPr lang="en-US" altLang="zh-CN" sz="1800" i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R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、</a:t>
            </a:r>
            <a:r>
              <a:rPr lang="en-US" altLang="zh-CN" sz="1800" i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L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、</a:t>
            </a:r>
            <a:r>
              <a:rPr lang="en-US" altLang="zh-CN" sz="1800" i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C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数值代入微分方程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(2)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得</a:t>
            </a:r>
            <a:endParaRPr lang="zh-CN" altLang="zh-CN" sz="14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FF3BBF60-71AE-C7A9-2AD0-84E72AF0F52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19259318"/>
              </p:ext>
            </p:extLst>
          </p:nvPr>
        </p:nvGraphicFramePr>
        <p:xfrm>
          <a:off x="4380041" y="2553241"/>
          <a:ext cx="2802165" cy="6505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739900" imgH="406400" progId="Equation.DSMT4">
                  <p:embed/>
                </p:oleObj>
              </mc:Choice>
              <mc:Fallback>
                <p:oleObj name="Equation" r:id="rId5" imgW="1739900" imgH="406400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80041" y="2553241"/>
                        <a:ext cx="2802165" cy="65059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图片 9">
            <a:extLst>
              <a:ext uri="{FF2B5EF4-FFF2-40B4-BE49-F238E27FC236}">
                <a16:creationId xmlns:a16="http://schemas.microsoft.com/office/drawing/2014/main" id="{49584878-0300-DBD5-26CB-45DC7F4C812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" r="53461"/>
          <a:stretch/>
        </p:blipFill>
        <p:spPr>
          <a:xfrm>
            <a:off x="3259365" y="3123278"/>
            <a:ext cx="4221489" cy="650594"/>
          </a:xfrm>
          <a:prstGeom prst="rect">
            <a:avLst/>
          </a:prstGeom>
        </p:spPr>
      </p:pic>
      <p:graphicFrame>
        <p:nvGraphicFramePr>
          <p:cNvPr id="16" name="对象 15">
            <a:extLst>
              <a:ext uri="{FF2B5EF4-FFF2-40B4-BE49-F238E27FC236}">
                <a16:creationId xmlns:a16="http://schemas.microsoft.com/office/drawing/2014/main" id="{416CD3E6-0220-D22B-DE29-A3F47F2B9C4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6838651"/>
              </p:ext>
            </p:extLst>
          </p:nvPr>
        </p:nvGraphicFramePr>
        <p:xfrm>
          <a:off x="3133896" y="3684202"/>
          <a:ext cx="3955199" cy="5935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2641600" imgH="393700" progId="Equation.DSMT4">
                  <p:embed/>
                </p:oleObj>
              </mc:Choice>
              <mc:Fallback>
                <p:oleObj name="Equation" r:id="rId8" imgW="2641600" imgH="3937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33896" y="3684202"/>
                        <a:ext cx="3955199" cy="59351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对象 21">
            <a:extLst>
              <a:ext uri="{FF2B5EF4-FFF2-40B4-BE49-F238E27FC236}">
                <a16:creationId xmlns:a16="http://schemas.microsoft.com/office/drawing/2014/main" id="{E0B5495F-0387-8A81-EE4A-42E021E9AD5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04419431"/>
              </p:ext>
            </p:extLst>
          </p:nvPr>
        </p:nvGraphicFramePr>
        <p:xfrm>
          <a:off x="7225302" y="3666795"/>
          <a:ext cx="1650048" cy="6283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939600" imgH="355320" progId="Equation.DSMT4">
                  <p:embed/>
                </p:oleObj>
              </mc:Choice>
              <mc:Fallback>
                <p:oleObj name="Equation" r:id="rId10" imgW="939600" imgH="35532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25302" y="3666795"/>
                        <a:ext cx="1650048" cy="62832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9" name="图片 28">
            <a:extLst>
              <a:ext uri="{FF2B5EF4-FFF2-40B4-BE49-F238E27FC236}">
                <a16:creationId xmlns:a16="http://schemas.microsoft.com/office/drawing/2014/main" id="{CE91A68D-E451-B0B0-524E-67E8082B2647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r="41995"/>
          <a:stretch/>
        </p:blipFill>
        <p:spPr>
          <a:xfrm>
            <a:off x="251994" y="4351216"/>
            <a:ext cx="4800004" cy="593517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B3ECC694-6183-CD8A-5F21-7A9878B033E4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r="42843"/>
          <a:stretch/>
        </p:blipFill>
        <p:spPr>
          <a:xfrm>
            <a:off x="4893301" y="4411333"/>
            <a:ext cx="4250699" cy="533400"/>
          </a:xfrm>
          <a:prstGeom prst="rect">
            <a:avLst/>
          </a:prstGeom>
        </p:spPr>
      </p:pic>
      <p:sp>
        <p:nvSpPr>
          <p:cNvPr id="36" name="文本框 35">
            <a:extLst>
              <a:ext uri="{FF2B5EF4-FFF2-40B4-BE49-F238E27FC236}">
                <a16:creationId xmlns:a16="http://schemas.microsoft.com/office/drawing/2014/main" id="{E17FA125-C4B9-D4D0-1284-71FE7C4B0F01}"/>
              </a:ext>
            </a:extLst>
          </p:cNvPr>
          <p:cNvSpPr txBox="1"/>
          <p:nvPr/>
        </p:nvSpPr>
        <p:spPr>
          <a:xfrm>
            <a:off x="479998" y="4922436"/>
            <a:ext cx="25680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令齐次方程通解为</a:t>
            </a:r>
            <a:endParaRPr lang="zh-CN" altLang="en-US" dirty="0"/>
          </a:p>
        </p:txBody>
      </p:sp>
      <p:graphicFrame>
        <p:nvGraphicFramePr>
          <p:cNvPr id="38" name="对象 37">
            <a:extLst>
              <a:ext uri="{FF2B5EF4-FFF2-40B4-BE49-F238E27FC236}">
                <a16:creationId xmlns:a16="http://schemas.microsoft.com/office/drawing/2014/main" id="{10D3E75C-34F6-41D9-4B95-80336CBF17B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60241681"/>
              </p:ext>
            </p:extLst>
          </p:nvPr>
        </p:nvGraphicFramePr>
        <p:xfrm>
          <a:off x="2605648" y="4930681"/>
          <a:ext cx="2287653" cy="3693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4" imgW="1320227" imgH="215806" progId="Equation.DSMT4">
                  <p:embed/>
                </p:oleObj>
              </mc:Choice>
              <mc:Fallback>
                <p:oleObj name="Equation" r:id="rId14" imgW="1320227" imgH="215806" progId="Equation.DSMT4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05648" y="4930681"/>
                        <a:ext cx="2287653" cy="36933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" name="文本框 38">
            <a:extLst>
              <a:ext uri="{FF2B5EF4-FFF2-40B4-BE49-F238E27FC236}">
                <a16:creationId xmlns:a16="http://schemas.microsoft.com/office/drawing/2014/main" id="{FC6186A2-2A51-3BF6-F4CF-03D26F0D0EF5}"/>
              </a:ext>
            </a:extLst>
          </p:cNvPr>
          <p:cNvSpPr txBox="1"/>
          <p:nvPr/>
        </p:nvSpPr>
        <p:spPr>
          <a:xfrm>
            <a:off x="4989446" y="4915180"/>
            <a:ext cx="6625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(3)</a:t>
            </a:r>
            <a:endParaRPr lang="zh-CN" altLang="en-US" dirty="0"/>
          </a:p>
        </p:txBody>
      </p:sp>
      <p:pic>
        <p:nvPicPr>
          <p:cNvPr id="40" name="图片 39">
            <a:extLst>
              <a:ext uri="{FF2B5EF4-FFF2-40B4-BE49-F238E27FC236}">
                <a16:creationId xmlns:a16="http://schemas.microsoft.com/office/drawing/2014/main" id="{A755B297-06CF-E8F3-52E4-FB6BADF0F7B8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r="31125"/>
          <a:stretch/>
        </p:blipFill>
        <p:spPr>
          <a:xfrm>
            <a:off x="560340" y="5359606"/>
            <a:ext cx="5899726" cy="614367"/>
          </a:xfrm>
          <a:prstGeom prst="rect">
            <a:avLst/>
          </a:prstGeom>
        </p:spPr>
      </p:pic>
      <p:pic>
        <p:nvPicPr>
          <p:cNvPr id="46" name="图片 45">
            <a:extLst>
              <a:ext uri="{FF2B5EF4-FFF2-40B4-BE49-F238E27FC236}">
                <a16:creationId xmlns:a16="http://schemas.microsoft.com/office/drawing/2014/main" id="{B64BED2A-451A-242E-F175-F63B0D639E05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l="7678" r="4068"/>
          <a:stretch/>
        </p:blipFill>
        <p:spPr>
          <a:xfrm>
            <a:off x="251995" y="5890378"/>
            <a:ext cx="6801001" cy="828000"/>
          </a:xfrm>
          <a:prstGeom prst="rect">
            <a:avLst/>
          </a:prstGeom>
        </p:spPr>
      </p:pic>
      <p:graphicFrame>
        <p:nvGraphicFramePr>
          <p:cNvPr id="48" name="对象 47">
            <a:extLst>
              <a:ext uri="{FF2B5EF4-FFF2-40B4-BE49-F238E27FC236}">
                <a16:creationId xmlns:a16="http://schemas.microsoft.com/office/drawing/2014/main" id="{0016BB8F-F65A-4B8F-8581-D648AF378B4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3909314"/>
              </p:ext>
            </p:extLst>
          </p:nvPr>
        </p:nvGraphicFramePr>
        <p:xfrm>
          <a:off x="7255754" y="6118441"/>
          <a:ext cx="1619596" cy="3074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8" imgW="1117115" imgH="215806" progId="Equation.DSMT4">
                  <p:embed/>
                </p:oleObj>
              </mc:Choice>
              <mc:Fallback>
                <p:oleObj name="Equation" r:id="rId18" imgW="1117115" imgH="215806" progId="Equation.DSMT4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55754" y="6118441"/>
                        <a:ext cx="1619596" cy="30740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0" name="文本框 49">
            <a:extLst>
              <a:ext uri="{FF2B5EF4-FFF2-40B4-BE49-F238E27FC236}">
                <a16:creationId xmlns:a16="http://schemas.microsoft.com/office/drawing/2014/main" id="{AC41B518-1E40-63BF-7ED2-191F270A74AC}"/>
              </a:ext>
            </a:extLst>
          </p:cNvPr>
          <p:cNvSpPr txBox="1"/>
          <p:nvPr/>
        </p:nvSpPr>
        <p:spPr>
          <a:xfrm>
            <a:off x="6563192" y="6118441"/>
            <a:ext cx="11207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所以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6805649-331A-7B48-A9F3-51ACAFE1AA2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6FF182B-870A-4FE8-A470-49D8A1ADC9E9}" type="slidenum">
              <a:rPr lang="en-US" altLang="zh-CN" smtClean="0"/>
              <a:pPr/>
              <a:t>42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13924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36" grpId="0"/>
      <p:bldP spid="39" grpId="0"/>
      <p:bldP spid="50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FBE3C5-C282-1D93-8BA1-94FE893B4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8686800" cy="533400"/>
          </a:xfrm>
        </p:spPr>
        <p:txBody>
          <a:bodyPr/>
          <a:lstStyle/>
          <a:p>
            <a:r>
              <a:rPr lang="en-US" altLang="zh-CN" dirty="0">
                <a:solidFill>
                  <a:srgbClr val="000000"/>
                </a:solidFill>
              </a:rPr>
              <a:t>8.7 </a:t>
            </a:r>
            <a:r>
              <a:rPr lang="zh-CN" altLang="en-US" dirty="0">
                <a:solidFill>
                  <a:srgbClr val="000000"/>
                </a:solidFill>
              </a:rPr>
              <a:t>状态变量分析法</a:t>
            </a:r>
            <a:endParaRPr lang="zh-CN" altLang="en-US" sz="30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A4887D3-F3F3-0DA8-5C39-87E389FAA1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10" y="1154233"/>
            <a:ext cx="8992379" cy="4549534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4B8BB90-DB2E-259D-77E8-12542762638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6FF182B-870A-4FE8-A470-49D8A1ADC9E9}" type="slidenum">
              <a:rPr lang="en-US" altLang="zh-CN" smtClean="0"/>
              <a:pPr/>
              <a:t>43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7390913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FBE3C5-C282-1D93-8BA1-94FE893B4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8686800" cy="533400"/>
          </a:xfrm>
        </p:spPr>
        <p:txBody>
          <a:bodyPr/>
          <a:lstStyle/>
          <a:p>
            <a:r>
              <a:rPr lang="en-US" altLang="zh-CN" dirty="0">
                <a:solidFill>
                  <a:srgbClr val="000000"/>
                </a:solidFill>
              </a:rPr>
              <a:t>8.7 </a:t>
            </a:r>
            <a:r>
              <a:rPr lang="zh-CN" altLang="en-US" dirty="0">
                <a:solidFill>
                  <a:srgbClr val="000000"/>
                </a:solidFill>
              </a:rPr>
              <a:t>状态变量分析法</a:t>
            </a:r>
            <a:endParaRPr lang="zh-CN" altLang="en-US" sz="30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4E71DA6-2F94-D4EC-521E-457F29D072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705079"/>
            <a:ext cx="6811735" cy="4695722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A7674F20-64CB-61D6-A890-BAFAD48398FA}"/>
              </a:ext>
            </a:extLst>
          </p:cNvPr>
          <p:cNvSpPr txBox="1"/>
          <p:nvPr/>
        </p:nvSpPr>
        <p:spPr>
          <a:xfrm>
            <a:off x="457200" y="1094340"/>
            <a:ext cx="5400005" cy="506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0">
              <a:lnSpc>
                <a:spcPct val="125000"/>
              </a:lnSpc>
              <a:spcBef>
                <a:spcPct val="0"/>
              </a:spcBef>
              <a:buClrTx/>
              <a:buSzTx/>
              <a:buFontTx/>
              <a:buNone/>
              <a:tabLst/>
              <a:defRPr/>
            </a:pP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列写方法：</a:t>
            </a:r>
            <a:endParaRPr kumimoji="1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4EA0D68-334C-C146-C845-77D0D652754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6FF182B-870A-4FE8-A470-49D8A1ADC9E9}" type="slidenum">
              <a:rPr lang="en-US" altLang="zh-CN" smtClean="0"/>
              <a:pPr/>
              <a:t>44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7188830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FBE3C5-C282-1D93-8BA1-94FE893B4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8686800" cy="533400"/>
          </a:xfrm>
        </p:spPr>
        <p:txBody>
          <a:bodyPr/>
          <a:lstStyle/>
          <a:p>
            <a:r>
              <a:rPr lang="en-US" altLang="zh-CN" dirty="0">
                <a:solidFill>
                  <a:srgbClr val="000000"/>
                </a:solidFill>
              </a:rPr>
              <a:t>8.7 </a:t>
            </a:r>
            <a:r>
              <a:rPr lang="zh-CN" altLang="en-US" dirty="0">
                <a:solidFill>
                  <a:srgbClr val="000000"/>
                </a:solidFill>
              </a:rPr>
              <a:t>例</a:t>
            </a:r>
            <a:endParaRPr lang="zh-CN" altLang="en-US" sz="30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601A5CB-F33C-30A4-D286-160D84C67A6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393940"/>
            <a:ext cx="3403103" cy="162660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FEB54141-94C0-049E-AB6A-B1E092F7B286}"/>
              </a:ext>
            </a:extLst>
          </p:cNvPr>
          <p:cNvSpPr txBox="1"/>
          <p:nvPr/>
        </p:nvSpPr>
        <p:spPr>
          <a:xfrm>
            <a:off x="390790" y="1024608"/>
            <a:ext cx="8686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如图所示电路，若以</a:t>
            </a:r>
            <a:r>
              <a:rPr lang="en-US" altLang="zh-CN" i="1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i="1" baseline="-250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和</a:t>
            </a:r>
            <a:r>
              <a:rPr lang="en-US" altLang="zh-CN" i="1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u</a:t>
            </a:r>
            <a:r>
              <a:rPr lang="en-US" altLang="zh-CN" i="1" baseline="-250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为状态变量，写出电路的状态方程：（以矩阵形式表达）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9A7D26E-7357-E39D-AE45-84962DCA90EB}"/>
              </a:ext>
            </a:extLst>
          </p:cNvPr>
          <p:cNvSpPr txBox="1"/>
          <p:nvPr/>
        </p:nvSpPr>
        <p:spPr>
          <a:xfrm>
            <a:off x="2037362" y="4001325"/>
            <a:ext cx="527447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请先独立完成后，再翻到次页查看答案！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DA6BE09-97E2-205E-A236-F08E3248953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6FF182B-870A-4FE8-A470-49D8A1ADC9E9}" type="slidenum">
              <a:rPr lang="en-US" altLang="zh-CN" smtClean="0"/>
              <a:pPr/>
              <a:t>45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6245240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F256BB6-B323-9160-EACB-E37BEDE45B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7" y="0"/>
            <a:ext cx="9139126" cy="6858000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8CEB893-FB88-D3E3-F439-E9B77949A24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F90929-780C-404C-AC0A-2B5DDEE8C294}" type="slidenum">
              <a:rPr lang="en-US" altLang="zh-CN" smtClean="0"/>
              <a:pPr/>
              <a:t>46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555358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55216A-DDD2-E3BD-F2C4-D412062BDD4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zh-CN" altLang="en-US" b="1" dirty="0"/>
              <a:t>本讲内容结束</a:t>
            </a:r>
            <a:br>
              <a:rPr lang="en-US" altLang="zh-CN" b="1" dirty="0"/>
            </a:br>
            <a:r>
              <a:rPr lang="zh-CN" altLang="en-US" b="1" dirty="0"/>
              <a:t>谢谢！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D3235A8-0354-1D66-F38D-2ABAFD9E0D6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zh-CN" dirty="0"/>
              <a:t>2022.8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146630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FBE3C5-C282-1D93-8BA1-94FE893B4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8.2 </a:t>
            </a:r>
            <a:r>
              <a:rPr lang="zh-CN" altLang="en-US" dirty="0"/>
              <a:t>电路量初值的求解</a:t>
            </a:r>
          </a:p>
        </p:txBody>
      </p:sp>
      <p:sp>
        <p:nvSpPr>
          <p:cNvPr id="74" name="Text Box 199">
            <a:extLst>
              <a:ext uri="{FF2B5EF4-FFF2-40B4-BE49-F238E27FC236}">
                <a16:creationId xmlns:a16="http://schemas.microsoft.com/office/drawing/2014/main" id="{53165509-C2DA-2952-73FD-8899EA9453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059329"/>
            <a:ext cx="775493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FF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r>
              <a:rPr kumimoji="1"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设电路在</a:t>
            </a:r>
            <a:r>
              <a:rPr kumimoji="1" lang="en-US" altLang="zh-CN" sz="2400" b="1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t</a:t>
            </a:r>
            <a:r>
              <a:rPr kumimoji="1"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＝</a:t>
            </a:r>
            <a:r>
              <a:rPr kumimoji="1"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  <a:r>
              <a:rPr kumimoji="1"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时</a:t>
            </a:r>
            <a:r>
              <a:rPr kumimoji="1" lang="en-US" altLang="zh-CN" sz="20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(</a:t>
            </a:r>
            <a:r>
              <a:rPr kumimoji="1" lang="zh-CN" altLang="en-US" sz="20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也可以设为</a:t>
            </a:r>
            <a:r>
              <a:rPr kumimoji="1" lang="en-US" altLang="zh-CN" sz="2000" b="1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t</a:t>
            </a:r>
            <a:r>
              <a:rPr kumimoji="1" lang="zh-CN" altLang="en-US" sz="20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＝</a:t>
            </a:r>
            <a:r>
              <a:rPr kumimoji="1" lang="en-US" altLang="zh-CN" sz="2000" b="1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t</a:t>
            </a:r>
            <a:r>
              <a:rPr kumimoji="1" lang="en-US" altLang="zh-CN" sz="2000" b="1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  <a:r>
              <a:rPr kumimoji="1" lang="zh-CN" altLang="en-US" sz="20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时</a:t>
            </a:r>
            <a:r>
              <a:rPr kumimoji="1" lang="en-US" altLang="zh-CN" sz="20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)</a:t>
            </a:r>
            <a:r>
              <a:rPr kumimoji="1"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换路。</a:t>
            </a:r>
          </a:p>
        </p:txBody>
      </p:sp>
      <p:sp>
        <p:nvSpPr>
          <p:cNvPr id="15" name="Text Box 4">
            <a:extLst>
              <a:ext uri="{FF2B5EF4-FFF2-40B4-BE49-F238E27FC236}">
                <a16:creationId xmlns:a16="http://schemas.microsoft.com/office/drawing/2014/main" id="{24D53D77-92C8-97C9-1CD0-62BE75F7FA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568560"/>
            <a:ext cx="351410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FF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kumimoji="1" lang="en-US" altLang="zh-CN" sz="2400" b="1" i="1" dirty="0">
                <a:solidFill>
                  <a:srgbClr val="FF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t</a:t>
            </a:r>
            <a:r>
              <a:rPr kumimoji="1" lang="zh-CN" altLang="en-US" sz="2400" b="1" dirty="0">
                <a:solidFill>
                  <a:srgbClr val="FF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＝</a:t>
            </a:r>
            <a:r>
              <a:rPr kumimoji="1" lang="en-US" altLang="zh-CN" sz="2400" b="1" dirty="0">
                <a:solidFill>
                  <a:srgbClr val="FF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  <a:r>
              <a:rPr kumimoji="1" lang="en-US" altLang="zh-CN" sz="2400" baseline="-25000" dirty="0">
                <a:solidFill>
                  <a:srgbClr val="FF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-</a:t>
            </a:r>
            <a:r>
              <a:rPr kumimoji="1" lang="en-US" altLang="zh-CN" sz="2400" b="1" baseline="30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 </a:t>
            </a:r>
            <a:r>
              <a:rPr kumimoji="1" lang="en-US" altLang="zh-CN" sz="2400" b="1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t</a:t>
            </a:r>
            <a:r>
              <a:rPr kumimoji="1"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= 0 </a:t>
            </a:r>
            <a:r>
              <a:rPr kumimoji="1"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的前一瞬间  </a:t>
            </a:r>
          </a:p>
        </p:txBody>
      </p:sp>
      <p:sp>
        <p:nvSpPr>
          <p:cNvPr id="16" name="Text Box 5">
            <a:extLst>
              <a:ext uri="{FF2B5EF4-FFF2-40B4-BE49-F238E27FC236}">
                <a16:creationId xmlns:a16="http://schemas.microsoft.com/office/drawing/2014/main" id="{B535B18D-EFB3-7E6B-3470-F8450BFB97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71304" y="1568560"/>
            <a:ext cx="3581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FF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r>
              <a:rPr kumimoji="1"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kumimoji="1" lang="en-US" altLang="zh-CN" sz="2400" b="1" i="1" dirty="0">
                <a:solidFill>
                  <a:srgbClr val="00CC99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t</a:t>
            </a:r>
            <a:r>
              <a:rPr kumimoji="1" lang="zh-CN" altLang="en-US" sz="2400" b="1" dirty="0">
                <a:solidFill>
                  <a:srgbClr val="00CC99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＝</a:t>
            </a:r>
            <a:r>
              <a:rPr kumimoji="1" lang="en-US" altLang="zh-CN" sz="2400" b="1" dirty="0">
                <a:solidFill>
                  <a:srgbClr val="00CC99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  <a:r>
              <a:rPr kumimoji="1" lang="en-US" altLang="zh-CN" sz="2400" b="1" baseline="-25000" dirty="0">
                <a:solidFill>
                  <a:srgbClr val="00CC99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+</a:t>
            </a:r>
            <a:r>
              <a:rPr kumimoji="1" lang="en-US" altLang="zh-CN" sz="2400" b="1" baseline="30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   </a:t>
            </a:r>
            <a:r>
              <a:rPr kumimoji="1" lang="en-US" altLang="zh-CN" sz="2400" b="1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t</a:t>
            </a:r>
            <a:r>
              <a:rPr kumimoji="1"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= 0  </a:t>
            </a:r>
            <a:r>
              <a:rPr kumimoji="1"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的后一瞬间  </a:t>
            </a:r>
            <a:endParaRPr kumimoji="1" lang="zh-CN" altLang="en-US" sz="2400" b="1" baseline="300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" name="Text Box 4">
            <a:extLst>
              <a:ext uri="{FF2B5EF4-FFF2-40B4-BE49-F238E27FC236}">
                <a16:creationId xmlns:a16="http://schemas.microsoft.com/office/drawing/2014/main" id="{F242502A-41BA-C556-14F2-C2DC9CB3AE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2025760"/>
            <a:ext cx="781175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FF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kumimoji="1" lang="en-US" altLang="zh-CN" sz="2400" b="1" i="1" dirty="0">
                <a:latin typeface="Times New Roman" panose="02020603050405020304" pitchFamily="18" charset="0"/>
                <a:ea typeface="宋体" panose="02010600030101010101" pitchFamily="2" charset="-122"/>
              </a:rPr>
              <a:t>u</a:t>
            </a:r>
            <a:r>
              <a:rPr kumimoji="1"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(0</a:t>
            </a:r>
            <a:r>
              <a:rPr kumimoji="1" lang="en-US" altLang="zh-CN" sz="2400" b="1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+</a:t>
            </a:r>
            <a:r>
              <a:rPr kumimoji="1"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)</a:t>
            </a:r>
            <a:r>
              <a:rPr kumimoji="1"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、</a:t>
            </a:r>
            <a:r>
              <a:rPr kumimoji="1" lang="en-US" altLang="zh-CN" sz="2400" b="1" i="1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kumimoji="1" lang="en-US" altLang="zh-CN" sz="2400" b="1" i="1" dirty="0" err="1"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kumimoji="1"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(0</a:t>
            </a:r>
            <a:r>
              <a:rPr kumimoji="1" lang="en-US" altLang="zh-CN" sz="2400" b="1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+</a:t>
            </a:r>
            <a:r>
              <a:rPr kumimoji="1"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)</a:t>
            </a:r>
            <a:r>
              <a:rPr kumimoji="1"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表示换路后瞬间的电压、电流，称为初始值  </a:t>
            </a:r>
          </a:p>
        </p:txBody>
      </p:sp>
      <p:grpSp>
        <p:nvGrpSpPr>
          <p:cNvPr id="22" name="Group 50">
            <a:extLst>
              <a:ext uri="{FF2B5EF4-FFF2-40B4-BE49-F238E27FC236}">
                <a16:creationId xmlns:a16="http://schemas.microsoft.com/office/drawing/2014/main" id="{7AA56CE5-6CE9-A566-21E3-E548DB82DC3D}"/>
              </a:ext>
            </a:extLst>
          </p:cNvPr>
          <p:cNvGrpSpPr>
            <a:grpSpLocks/>
          </p:cNvGrpSpPr>
          <p:nvPr/>
        </p:nvGrpSpPr>
        <p:grpSpPr bwMode="auto">
          <a:xfrm>
            <a:off x="6016675" y="2535992"/>
            <a:ext cx="1952625" cy="962025"/>
            <a:chOff x="3658" y="2515"/>
            <a:chExt cx="1230" cy="606"/>
          </a:xfrm>
        </p:grpSpPr>
        <p:sp>
          <p:nvSpPr>
            <p:cNvPr id="23" name="Text Box 16">
              <a:extLst>
                <a:ext uri="{FF2B5EF4-FFF2-40B4-BE49-F238E27FC236}">
                  <a16:creationId xmlns:a16="http://schemas.microsoft.com/office/drawing/2014/main" id="{F5E13E75-79DB-3971-3A19-C98CCB3F434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99" y="2515"/>
              <a:ext cx="1187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1" lang="en-US" altLang="zh-CN" sz="2400" b="1" i="1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</a:t>
              </a:r>
              <a:r>
                <a:rPr kumimoji="1" lang="en-US" altLang="zh-CN" sz="2400" b="1" baseline="-25000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 </a:t>
              </a:r>
              <a:r>
                <a:rPr kumimoji="1" lang="en-US" altLang="zh-CN" sz="2400" b="1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(0</a:t>
              </a:r>
              <a:r>
                <a:rPr kumimoji="1" lang="en-US" altLang="zh-CN" sz="2400" b="1" baseline="-25000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+</a:t>
              </a:r>
              <a:r>
                <a:rPr kumimoji="1" lang="en-US" altLang="zh-CN" sz="2400" b="1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)= </a:t>
              </a:r>
              <a:r>
                <a:rPr kumimoji="1" lang="en-US" altLang="zh-CN" sz="2400" b="1" i="1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</a:t>
              </a:r>
              <a:r>
                <a:rPr kumimoji="1" lang="en-US" altLang="zh-CN" sz="2400" b="1" baseline="-25000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 </a:t>
              </a:r>
              <a:r>
                <a:rPr kumimoji="1" lang="en-US" altLang="zh-CN" sz="2400" b="1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(0</a:t>
              </a:r>
              <a:r>
                <a:rPr kumimoji="1" lang="en-US" altLang="zh-CN" sz="3200" b="1" baseline="-25000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-</a:t>
              </a:r>
              <a:r>
                <a:rPr kumimoji="1" lang="en-US" altLang="zh-CN" sz="2400" b="1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)</a:t>
              </a:r>
            </a:p>
          </p:txBody>
        </p:sp>
        <p:sp>
          <p:nvSpPr>
            <p:cNvPr id="24" name="Text Box 17">
              <a:extLst>
                <a:ext uri="{FF2B5EF4-FFF2-40B4-BE49-F238E27FC236}">
                  <a16:creationId xmlns:a16="http://schemas.microsoft.com/office/drawing/2014/main" id="{49B5E18E-4AA4-D2AB-837E-47212B9D385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67" y="2833"/>
              <a:ext cx="1121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1" lang="en-US" altLang="zh-CN" sz="2400" b="1" i="1" dirty="0" err="1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r>
                <a:rPr kumimoji="1" lang="en-US" altLang="zh-CN" sz="2400" b="1" i="1" baseline="-25000" dirty="0" err="1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L</a:t>
              </a:r>
              <a:r>
                <a:rPr kumimoji="1" lang="en-US" altLang="zh-CN" sz="2400" b="1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(0</a:t>
              </a:r>
              <a:r>
                <a:rPr kumimoji="1" lang="en-US" altLang="zh-CN" sz="2400" b="1" baseline="-25000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+</a:t>
              </a:r>
              <a:r>
                <a:rPr kumimoji="1" lang="en-US" altLang="zh-CN" sz="2400" b="1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)= </a:t>
              </a:r>
              <a:r>
                <a:rPr kumimoji="1" lang="en-US" altLang="zh-CN" sz="2400" b="1" i="1" dirty="0" err="1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r>
                <a:rPr kumimoji="1" lang="en-US" altLang="zh-CN" sz="2400" b="1" i="1" baseline="-25000" dirty="0" err="1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L</a:t>
              </a:r>
              <a:r>
                <a:rPr kumimoji="1" lang="en-US" altLang="zh-CN" sz="2400" b="1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(0</a:t>
              </a:r>
              <a:r>
                <a:rPr kumimoji="1" lang="en-US" altLang="zh-CN" sz="3200" b="1" baseline="-25000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-</a:t>
              </a:r>
              <a:r>
                <a:rPr kumimoji="1" lang="en-US" altLang="zh-CN" sz="2400" b="1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)</a:t>
              </a:r>
            </a:p>
          </p:txBody>
        </p:sp>
        <p:sp>
          <p:nvSpPr>
            <p:cNvPr id="25" name="AutoShape 18">
              <a:extLst>
                <a:ext uri="{FF2B5EF4-FFF2-40B4-BE49-F238E27FC236}">
                  <a16:creationId xmlns:a16="http://schemas.microsoft.com/office/drawing/2014/main" id="{FEB6D0C0-2733-3539-E4A5-7B35A86FAF23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8" y="2623"/>
              <a:ext cx="48" cy="480"/>
            </a:xfrm>
            <a:prstGeom prst="leftBrace">
              <a:avLst>
                <a:gd name="adj1" fmla="val 83333"/>
                <a:gd name="adj2" fmla="val 50000"/>
              </a:avLst>
            </a:prstGeom>
            <a:noFill/>
            <a:ln w="38100">
              <a:solidFill>
                <a:srgbClr val="FF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spcBef>
                  <a:spcPct val="50000"/>
                </a:spcBef>
              </a:pPr>
              <a:endPara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26" name="Group 19">
            <a:extLst>
              <a:ext uri="{FF2B5EF4-FFF2-40B4-BE49-F238E27FC236}">
                <a16:creationId xmlns:a16="http://schemas.microsoft.com/office/drawing/2014/main" id="{FF369A5D-851B-B9B4-0C0D-7B21F989EAF6}"/>
              </a:ext>
            </a:extLst>
          </p:cNvPr>
          <p:cNvGrpSpPr>
            <a:grpSpLocks/>
          </p:cNvGrpSpPr>
          <p:nvPr/>
        </p:nvGrpSpPr>
        <p:grpSpPr bwMode="auto">
          <a:xfrm>
            <a:off x="2419400" y="2610604"/>
            <a:ext cx="2419350" cy="914400"/>
            <a:chOff x="935" y="2552"/>
            <a:chExt cx="1524" cy="576"/>
          </a:xfrm>
        </p:grpSpPr>
        <p:sp>
          <p:nvSpPr>
            <p:cNvPr id="27" name="Text Box 20">
              <a:extLst>
                <a:ext uri="{FF2B5EF4-FFF2-40B4-BE49-F238E27FC236}">
                  <a16:creationId xmlns:a16="http://schemas.microsoft.com/office/drawing/2014/main" id="{68D109CB-A145-4A49-8814-8D5D4F7D631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06" y="2552"/>
              <a:ext cx="116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1" lang="en-US" altLang="zh-CN" sz="2400" b="1" i="1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q</a:t>
              </a:r>
              <a:r>
                <a:rPr kumimoji="1" lang="en-US" altLang="zh-CN" sz="2400" b="1" i="1" baseline="-25000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 </a:t>
              </a:r>
              <a:r>
                <a:rPr kumimoji="1" lang="en-US" altLang="zh-CN" sz="2400" b="1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(0</a:t>
              </a:r>
              <a:r>
                <a:rPr kumimoji="1" lang="en-US" altLang="zh-CN" sz="2400" b="1" baseline="-25000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+</a:t>
              </a:r>
              <a:r>
                <a:rPr kumimoji="1" lang="en-US" altLang="zh-CN" sz="2400" b="1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) </a:t>
              </a:r>
              <a:r>
                <a:rPr kumimoji="1" lang="en-US" altLang="zh-CN" sz="2400" b="1" i="1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= q</a:t>
              </a:r>
              <a:r>
                <a:rPr kumimoji="1" lang="en-US" altLang="zh-CN" sz="2400" b="1" baseline="-25000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 </a:t>
              </a:r>
              <a:r>
                <a:rPr kumimoji="1" lang="en-US" altLang="zh-CN" sz="2400" b="1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(0</a:t>
              </a:r>
              <a:r>
                <a:rPr kumimoji="1" lang="en-US" altLang="zh-CN" sz="3200" b="1" baseline="-25000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-</a:t>
              </a:r>
              <a:r>
                <a:rPr kumimoji="1" lang="en-US" altLang="zh-CN" sz="2400" b="1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)</a:t>
              </a:r>
            </a:p>
          </p:txBody>
        </p:sp>
        <p:sp>
          <p:nvSpPr>
            <p:cNvPr id="28" name="Text Box 21">
              <a:extLst>
                <a:ext uri="{FF2B5EF4-FFF2-40B4-BE49-F238E27FC236}">
                  <a16:creationId xmlns:a16="http://schemas.microsoft.com/office/drawing/2014/main" id="{92BBAF53-FD30-9FE6-B98F-4206846A68F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04" y="2840"/>
              <a:ext cx="135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1" lang="en-US" altLang="zh-CN" sz="2400" b="1" i="1" dirty="0" err="1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u</a:t>
              </a:r>
              <a:r>
                <a:rPr kumimoji="1" lang="en-US" altLang="zh-CN" sz="2400" b="1" i="1" baseline="-25000" dirty="0" err="1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C</a:t>
              </a:r>
              <a:r>
                <a:rPr kumimoji="1" lang="en-US" altLang="zh-CN" sz="2400" b="1" baseline="-25000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 </a:t>
              </a:r>
              <a:r>
                <a:rPr kumimoji="1" lang="en-US" altLang="zh-CN" sz="2400" b="1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(0</a:t>
              </a:r>
              <a:r>
                <a:rPr kumimoji="1" lang="en-US" altLang="zh-CN" sz="2400" b="1" baseline="-25000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+</a:t>
              </a:r>
              <a:r>
                <a:rPr kumimoji="1" lang="en-US" altLang="zh-CN" sz="2400" b="1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) = </a:t>
              </a:r>
              <a:r>
                <a:rPr kumimoji="1" lang="en-US" altLang="zh-CN" sz="2400" b="1" i="1" dirty="0" err="1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u</a:t>
              </a:r>
              <a:r>
                <a:rPr kumimoji="1" lang="en-US" altLang="zh-CN" sz="2400" b="1" i="1" baseline="-25000" dirty="0" err="1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C</a:t>
              </a:r>
              <a:r>
                <a:rPr kumimoji="1" lang="en-US" altLang="zh-CN" sz="2400" b="1" baseline="-25000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 </a:t>
              </a:r>
              <a:r>
                <a:rPr kumimoji="1" lang="en-US" altLang="zh-CN" sz="2400" b="1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(0</a:t>
              </a:r>
              <a:r>
                <a:rPr kumimoji="1" lang="en-US" altLang="zh-CN" sz="3200" b="1" baseline="-25000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-</a:t>
              </a:r>
              <a:r>
                <a:rPr kumimoji="1" lang="en-US" altLang="zh-CN" sz="2400" b="1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)</a:t>
              </a:r>
            </a:p>
          </p:txBody>
        </p:sp>
        <p:sp>
          <p:nvSpPr>
            <p:cNvPr id="29" name="AutoShape 22">
              <a:extLst>
                <a:ext uri="{FF2B5EF4-FFF2-40B4-BE49-F238E27FC236}">
                  <a16:creationId xmlns:a16="http://schemas.microsoft.com/office/drawing/2014/main" id="{F71048A0-31B6-C7F3-1A2D-3CA43279ED3F}"/>
                </a:ext>
              </a:extLst>
            </p:cNvPr>
            <p:cNvSpPr>
              <a:spLocks/>
            </p:cNvSpPr>
            <p:nvPr/>
          </p:nvSpPr>
          <p:spPr bwMode="auto">
            <a:xfrm>
              <a:off x="935" y="2658"/>
              <a:ext cx="96" cy="432"/>
            </a:xfrm>
            <a:prstGeom prst="leftBrace">
              <a:avLst>
                <a:gd name="adj1" fmla="val 37500"/>
                <a:gd name="adj2" fmla="val 50000"/>
              </a:avLst>
            </a:prstGeom>
            <a:noFill/>
            <a:ln w="38100">
              <a:solidFill>
                <a:srgbClr val="FF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spcBef>
                  <a:spcPct val="50000"/>
                </a:spcBef>
              </a:pPr>
              <a:endPara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30" name="Rectangle 35">
            <a:extLst>
              <a:ext uri="{FF2B5EF4-FFF2-40B4-BE49-F238E27FC236}">
                <a16:creationId xmlns:a16="http://schemas.microsoft.com/office/drawing/2014/main" id="{7663FA36-1FEC-A746-0186-EAF7B0BFE3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2534991"/>
            <a:ext cx="157607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FF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kumimoji="1" lang="zh-CN" altLang="en-US" sz="2400" b="1" dirty="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换路定律  </a:t>
            </a:r>
          </a:p>
        </p:txBody>
      </p:sp>
      <p:sp>
        <p:nvSpPr>
          <p:cNvPr id="34" name="Rectangle 35">
            <a:extLst>
              <a:ext uri="{FF2B5EF4-FFF2-40B4-BE49-F238E27FC236}">
                <a16:creationId xmlns:a16="http://schemas.microsoft.com/office/drawing/2014/main" id="{E93CAECF-7EE7-1B77-E593-90F7107449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30413" y="3502629"/>
            <a:ext cx="80342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FF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kumimoji="1" lang="zh-CN" altLang="en-US" sz="2400" b="1" dirty="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电容</a:t>
            </a:r>
          </a:p>
        </p:txBody>
      </p:sp>
      <p:sp>
        <p:nvSpPr>
          <p:cNvPr id="35" name="Rectangle 35">
            <a:extLst>
              <a:ext uri="{FF2B5EF4-FFF2-40B4-BE49-F238E27FC236}">
                <a16:creationId xmlns:a16="http://schemas.microsoft.com/office/drawing/2014/main" id="{D1E72CD4-A22E-34FE-FA30-C3926E3EFD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40412" y="3448954"/>
            <a:ext cx="80342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FF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kumimoji="1" lang="zh-CN" altLang="en-US" sz="2400" b="1" dirty="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电感</a:t>
            </a:r>
          </a:p>
        </p:txBody>
      </p:sp>
      <p:sp>
        <p:nvSpPr>
          <p:cNvPr id="36" name="Text Box 36">
            <a:extLst>
              <a:ext uri="{FF2B5EF4-FFF2-40B4-BE49-F238E27FC236}">
                <a16:creationId xmlns:a16="http://schemas.microsoft.com/office/drawing/2014/main" id="{05FFE8A4-E493-8DDD-C098-3CA4F67DDF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2325" y="4011159"/>
            <a:ext cx="8229601" cy="21652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FF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eaLnBrk="1">
              <a:lnSpc>
                <a:spcPct val="125000"/>
              </a:lnSpc>
            </a:pPr>
            <a:r>
              <a:rPr kumimoji="1" lang="zh-CN" altLang="en-US" sz="22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除了电容电压和电感电流以外，电路中其他电压、电流在换路后都可能发生跃变。为确定这些电路量的初始值，可在换路后，</a:t>
            </a:r>
            <a:r>
              <a:rPr kumimoji="1" lang="zh-CN" altLang="en-US" sz="22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将电容用大小为</a:t>
            </a:r>
            <a:r>
              <a:rPr kumimoji="1" lang="en-US" altLang="zh-CN" sz="2200" b="1" i="1" dirty="0" err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u</a:t>
            </a:r>
            <a:r>
              <a:rPr kumimoji="1" lang="en-US" altLang="zh-CN" sz="2200" b="1" i="1" baseline="-25000" dirty="0" err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C</a:t>
            </a:r>
            <a:r>
              <a:rPr kumimoji="1" lang="en-US" altLang="zh-CN" sz="2200" b="1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kumimoji="1" lang="en-US" altLang="zh-CN" sz="22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(0</a:t>
            </a:r>
            <a:r>
              <a:rPr kumimoji="1" lang="en-US" altLang="zh-CN" sz="2200" b="1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+</a:t>
            </a:r>
            <a:r>
              <a:rPr kumimoji="1" lang="en-US" altLang="zh-CN" sz="22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)</a:t>
            </a:r>
            <a:r>
              <a:rPr kumimoji="1" lang="zh-CN" altLang="en-US" sz="22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的电压源、电感用大小为</a:t>
            </a:r>
            <a:r>
              <a:rPr kumimoji="1" lang="en-US" altLang="zh-CN" sz="2200" b="1" i="1" dirty="0" err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kumimoji="1" lang="en-US" altLang="zh-CN" sz="2200" b="1" i="1" baseline="-25000" dirty="0" err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L</a:t>
            </a:r>
            <a:r>
              <a:rPr kumimoji="1" lang="en-US" altLang="zh-CN" sz="22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(0</a:t>
            </a:r>
            <a:r>
              <a:rPr kumimoji="1" lang="en-US" altLang="zh-CN" sz="2200" b="1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+</a:t>
            </a:r>
            <a:r>
              <a:rPr kumimoji="1" lang="en-US" altLang="zh-CN" sz="22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)</a:t>
            </a:r>
            <a:r>
              <a:rPr kumimoji="1" lang="zh-CN" altLang="en-US" sz="22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的电流源替代</a:t>
            </a:r>
            <a:r>
              <a:rPr kumimoji="1" lang="zh-CN" altLang="en-US" sz="22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，于是电路中只剩下电阻、受控源和独立源，成为电阻电路，可用分析直流电路的各种一般方法求某一支路的电压或电流。 </a:t>
            </a:r>
            <a:endParaRPr kumimoji="1" lang="zh-CN" altLang="en-US" sz="2200" b="1" dirty="0">
              <a:solidFill>
                <a:srgbClr val="3333CC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04107CE-2877-1082-24B4-98F1C72175B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6FF182B-870A-4FE8-A470-49D8A1ADC9E9}" type="slidenum">
              <a:rPr lang="en-US" altLang="zh-CN" smtClean="0"/>
              <a:pPr/>
              <a:t>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633072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FBE3C5-C282-1D93-8BA1-94FE893B4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8.2 </a:t>
            </a:r>
            <a:r>
              <a:rPr lang="zh-CN" altLang="en-US" dirty="0"/>
              <a:t>电路量初值的求解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2C32CB63-658A-D066-929D-4256324C71EC}"/>
              </a:ext>
            </a:extLst>
          </p:cNvPr>
          <p:cNvSpPr txBox="1"/>
          <p:nvPr/>
        </p:nvSpPr>
        <p:spPr>
          <a:xfrm>
            <a:off x="251996" y="990600"/>
            <a:ext cx="8640008" cy="4781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0">
              <a:lnSpc>
                <a:spcPct val="125000"/>
              </a:lnSpc>
              <a:spcBef>
                <a:spcPct val="0"/>
              </a:spcBef>
              <a:buClrTx/>
              <a:buSzTx/>
              <a:buFontTx/>
              <a:buNone/>
              <a:tabLst/>
              <a:defRPr/>
            </a:pPr>
            <a:r>
              <a:rPr kumimoji="1" lang="zh-CN" altLang="en-US" sz="2400" b="1" dirty="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注意：出现冲激（强迫跃变）时换路定律不成立</a:t>
            </a:r>
            <a:endParaRPr kumimoji="1" lang="en-US" altLang="zh-CN" sz="2400" b="1" dirty="0">
              <a:solidFill>
                <a:srgbClr val="3333CC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0" marR="0" lvl="0" indent="0" algn="l" defTabSz="914400" rtl="0" eaLnBrk="1" fontAlgn="base" latinLnBrk="0" hangingPunct="0">
              <a:lnSpc>
                <a:spcPct val="125000"/>
              </a:lnSpc>
              <a:buClrTx/>
              <a:buSzTx/>
              <a:buFontTx/>
              <a:buNone/>
              <a:tabLst/>
              <a:defRPr/>
            </a:pPr>
            <a:r>
              <a:rPr kumimoji="1" lang="zh-CN" altLang="en-US" sz="2400" b="1" dirty="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常见特殊情况：</a:t>
            </a:r>
            <a:endParaRPr kumimoji="1" lang="en-US" altLang="zh-CN" sz="2400" b="1" dirty="0">
              <a:solidFill>
                <a:srgbClr val="3333CC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eaLnBrk="1">
              <a:lnSpc>
                <a:spcPct val="125000"/>
              </a:lnSpc>
              <a:defRPr/>
            </a:pPr>
            <a:r>
              <a:rPr kumimoji="1" lang="zh-CN" altLang="en-US" sz="22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①若在换路后形成一个纯电容（或仅有电容和电压源）回路，该回路中无电阻，则电容电压可能跃变。如发生跃变，在</a:t>
            </a:r>
            <a:r>
              <a:rPr kumimoji="1" lang="zh-CN" altLang="en-US" sz="22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不与电压源相连的节点</a:t>
            </a:r>
            <a:r>
              <a:rPr kumimoji="1" lang="en-US" altLang="zh-CN" sz="22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/</a:t>
            </a:r>
            <a:r>
              <a:rPr kumimoji="1" lang="zh-CN" altLang="en-US" sz="22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不包括电源的闭合面上</a:t>
            </a:r>
            <a:r>
              <a:rPr kumimoji="1" lang="zh-CN" altLang="en-US" sz="22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所有电容器极板上的电荷在换路瞬间守恒，即</a:t>
            </a:r>
            <a:r>
              <a:rPr kumimoji="1" lang="en-US" altLang="zh-CN" sz="2200" b="1" dirty="0" err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Σ</a:t>
            </a:r>
            <a:r>
              <a:rPr kumimoji="1" lang="en-US" altLang="zh-CN" sz="2200" b="1" i="1" dirty="0" err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q</a:t>
            </a:r>
            <a:r>
              <a:rPr kumimoji="1" lang="en-US" altLang="zh-CN" sz="2200" b="1" i="1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kumimoji="1" lang="en-US" altLang="zh-CN" sz="22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(0</a:t>
            </a:r>
            <a:r>
              <a:rPr kumimoji="1" lang="en-US" altLang="zh-CN" sz="2200" b="1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+</a:t>
            </a:r>
            <a:r>
              <a:rPr kumimoji="1" lang="en-US" altLang="zh-CN" sz="22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) </a:t>
            </a:r>
            <a:r>
              <a:rPr kumimoji="1" lang="en-US" altLang="zh-CN" sz="2200" b="1" i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= </a:t>
            </a:r>
            <a:r>
              <a:rPr kumimoji="1" lang="en-US" altLang="zh-CN" sz="2200" b="1" dirty="0" err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Σ</a:t>
            </a:r>
            <a:r>
              <a:rPr kumimoji="1" lang="en-US" altLang="zh-CN" sz="2200" b="1" i="1" dirty="0" err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q</a:t>
            </a:r>
            <a:r>
              <a:rPr kumimoji="1" lang="en-US" altLang="zh-CN" sz="2200" b="1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kumimoji="1" lang="en-US" altLang="zh-CN" sz="22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(0</a:t>
            </a:r>
            <a:r>
              <a:rPr kumimoji="1" lang="en-US" altLang="zh-CN" sz="2800" b="1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-</a:t>
            </a:r>
            <a:r>
              <a:rPr kumimoji="1" lang="en-US" altLang="zh-CN" sz="22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)</a:t>
            </a:r>
            <a:r>
              <a:rPr kumimoji="1" lang="zh-CN" altLang="en-US" sz="22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，其中与该节点相连的正极板电荷取正号，负极板电荷取负号。将该回路的</a:t>
            </a:r>
            <a:r>
              <a:rPr kumimoji="1" lang="en-US" altLang="zh-CN" sz="22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KVL</a:t>
            </a:r>
            <a:r>
              <a:rPr kumimoji="1" lang="zh-CN" altLang="en-US" sz="22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方程和上式电荷守恒方程联立，可求出电容电压初始值。</a:t>
            </a:r>
            <a:r>
              <a:rPr kumimoji="1" lang="en-US" altLang="zh-CN" sz="22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【</a:t>
            </a:r>
            <a:r>
              <a:rPr kumimoji="1" lang="zh-CN" altLang="en-US" sz="22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详见后面例题</a:t>
            </a:r>
            <a:r>
              <a:rPr kumimoji="1" lang="en-US" altLang="zh-CN" sz="22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】</a:t>
            </a:r>
          </a:p>
          <a:p>
            <a:pPr eaLnBrk="1">
              <a:lnSpc>
                <a:spcPct val="125000"/>
              </a:lnSpc>
              <a:defRPr/>
            </a:pPr>
            <a:r>
              <a:rPr kumimoji="1" lang="zh-CN" altLang="en-US" sz="2200" b="1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另一种需要用此法求解的情形：若两电容串联，且换路后两电容均有初值，则稳态时，两电容不是按与电容成反比分配电压，需按</a:t>
            </a:r>
            <a:r>
              <a:rPr kumimoji="1" lang="en-US" altLang="zh-CN" sz="2200" b="1" dirty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KVL</a:t>
            </a:r>
            <a:r>
              <a:rPr kumimoji="1" lang="zh-CN" altLang="en-US" sz="2200" b="1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及闭合面内电荷守恒求电容电压。</a:t>
            </a:r>
            <a:r>
              <a:rPr kumimoji="1" lang="en-US" altLang="zh-CN" sz="2200" b="1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【</a:t>
            </a:r>
            <a:r>
              <a:rPr kumimoji="1" lang="zh-CN" altLang="en-US" sz="2200" b="1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课本习题</a:t>
            </a:r>
            <a:r>
              <a:rPr kumimoji="1" lang="en-US" altLang="zh-CN" sz="2200" b="1" dirty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8.25</a:t>
            </a:r>
            <a:r>
              <a:rPr kumimoji="1" lang="zh-CN" altLang="en-US" sz="2200" b="1" dirty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kumimoji="1" lang="en-US" altLang="zh-CN" sz="2200" b="1" dirty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8.28</a:t>
            </a:r>
            <a:r>
              <a:rPr kumimoji="1" lang="en-US" altLang="zh-CN" sz="2200" b="1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】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D5F1074-B941-7E92-ED2B-09AD169FF07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6FF182B-870A-4FE8-A470-49D8A1ADC9E9}" type="slidenum">
              <a:rPr lang="en-US" altLang="zh-CN" smtClean="0"/>
              <a:pPr/>
              <a:t>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372175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FBE3C5-C282-1D93-8BA1-94FE893B4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8.2 </a:t>
            </a:r>
            <a:r>
              <a:rPr lang="zh-CN" altLang="en-US" dirty="0"/>
              <a:t>电路量初值的求解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2C32CB63-658A-D066-929D-4256324C71EC}"/>
              </a:ext>
            </a:extLst>
          </p:cNvPr>
          <p:cNvSpPr txBox="1"/>
          <p:nvPr/>
        </p:nvSpPr>
        <p:spPr>
          <a:xfrm>
            <a:off x="251996" y="990600"/>
            <a:ext cx="8640008" cy="29000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0">
              <a:lnSpc>
                <a:spcPct val="125000"/>
              </a:lnSpc>
              <a:spcBef>
                <a:spcPct val="0"/>
              </a:spcBef>
              <a:buClrTx/>
              <a:buSzTx/>
              <a:buFontTx/>
              <a:buNone/>
              <a:tabLst/>
              <a:defRPr/>
            </a:pPr>
            <a:r>
              <a:rPr kumimoji="1" lang="zh-CN" altLang="en-US" sz="2400" b="1" dirty="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注意：出现冲激（强迫跃变）时换路定律不成立</a:t>
            </a:r>
            <a:endParaRPr kumimoji="1" lang="en-US" altLang="zh-CN" sz="2400" b="1" dirty="0">
              <a:solidFill>
                <a:srgbClr val="3333CC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0" marR="0" lvl="0" indent="0" algn="l" defTabSz="914400" rtl="0" eaLnBrk="1" fontAlgn="base" latinLnBrk="0" hangingPunct="0">
              <a:lnSpc>
                <a:spcPct val="125000"/>
              </a:lnSpc>
              <a:buClrTx/>
              <a:buSzTx/>
              <a:buFontTx/>
              <a:buNone/>
              <a:tabLst/>
              <a:defRPr/>
            </a:pPr>
            <a:r>
              <a:rPr kumimoji="1" lang="zh-CN" altLang="en-US" sz="2400" b="1" dirty="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常见特殊情况：</a:t>
            </a:r>
            <a:endParaRPr kumimoji="1" lang="en-US" altLang="zh-CN" sz="2400" b="1" dirty="0">
              <a:solidFill>
                <a:srgbClr val="3333CC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eaLnBrk="1">
              <a:lnSpc>
                <a:spcPct val="125000"/>
              </a:lnSpc>
              <a:defRPr/>
            </a:pPr>
            <a:r>
              <a:rPr kumimoji="1" lang="zh-CN" altLang="en-US" sz="20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**</a:t>
            </a:r>
            <a:r>
              <a:rPr kumimoji="1" lang="en-US" altLang="zh-CN" sz="20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(</a:t>
            </a:r>
            <a:r>
              <a:rPr kumimoji="1" lang="zh-CN" altLang="en-US" sz="20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含下学期知识点</a:t>
            </a:r>
            <a:r>
              <a:rPr kumimoji="1" lang="en-US" altLang="zh-CN" sz="20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)</a:t>
            </a:r>
            <a:r>
              <a:rPr kumimoji="1" lang="zh-CN" altLang="en-US" sz="20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②若在换路后形成一个纯电感（或仅有电感和电流源）割集，则电感电流可能跃变。如发生跃变，在某回路</a:t>
            </a:r>
            <a:r>
              <a:rPr kumimoji="1"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（该回路不含电流源支路）</a:t>
            </a:r>
            <a:r>
              <a:rPr kumimoji="1" lang="zh-CN" altLang="en-US" sz="20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中所有电感的磁链在换路瞬间守恒，即</a:t>
            </a:r>
            <a:r>
              <a:rPr kumimoji="1" lang="en-US" altLang="zh-CN" sz="2000" b="1" dirty="0" err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Σ</a:t>
            </a:r>
            <a:r>
              <a:rPr kumimoji="1" lang="en-US" altLang="zh-CN" sz="2000" b="1" i="1" dirty="0" err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ψ</a:t>
            </a:r>
            <a:r>
              <a:rPr kumimoji="1" lang="en-US" altLang="zh-CN" sz="2000" b="1" i="1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kumimoji="1" lang="en-US" altLang="zh-CN" sz="20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(0</a:t>
            </a:r>
            <a:r>
              <a:rPr kumimoji="1" lang="en-US" altLang="zh-CN" sz="2000" b="1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+</a:t>
            </a:r>
            <a:r>
              <a:rPr kumimoji="1" lang="en-US" altLang="zh-CN" sz="20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) </a:t>
            </a:r>
            <a:r>
              <a:rPr kumimoji="1" lang="en-US" altLang="zh-CN" sz="2000" b="1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= </a:t>
            </a:r>
            <a:r>
              <a:rPr kumimoji="1" lang="en-US" altLang="zh-CN" sz="2000" b="1" dirty="0" err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Σ</a:t>
            </a:r>
            <a:r>
              <a:rPr kumimoji="1" lang="en-US" altLang="zh-CN" sz="2000" b="1" i="1" dirty="0" err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ψ</a:t>
            </a:r>
            <a:r>
              <a:rPr kumimoji="1" lang="en-US" altLang="zh-CN" sz="2000" b="1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kumimoji="1" lang="en-US" altLang="zh-CN" sz="20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(0</a:t>
            </a:r>
            <a:r>
              <a:rPr kumimoji="1" lang="en-US" altLang="zh-CN" sz="2800" b="1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-</a:t>
            </a:r>
            <a:r>
              <a:rPr kumimoji="1" lang="en-US" altLang="zh-CN" sz="20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)</a:t>
            </a:r>
            <a:r>
              <a:rPr kumimoji="1" lang="zh-CN" altLang="en-US" sz="20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，其中当电感电流方向与回路方向一致时，该电感磁链为正，反之取负号。将该割集的</a:t>
            </a:r>
            <a:r>
              <a:rPr kumimoji="1" lang="en-US" altLang="zh-CN" sz="20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KCL</a:t>
            </a:r>
            <a:r>
              <a:rPr kumimoji="1" lang="zh-CN" altLang="en-US" sz="20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方程和上述磁链守恒方程联立，可求出电感电流初始值。</a:t>
            </a:r>
            <a:endParaRPr kumimoji="1" lang="en-US" altLang="zh-CN" sz="2000" b="1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7FFD181-AD84-6D4E-29DA-34EA99864A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2000" y="3961595"/>
            <a:ext cx="3467400" cy="2088061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91F2FA8B-EFFF-45AF-1834-39E99E36458D}"/>
              </a:ext>
            </a:extLst>
          </p:cNvPr>
          <p:cNvSpPr txBox="1"/>
          <p:nvPr/>
        </p:nvSpPr>
        <p:spPr>
          <a:xfrm>
            <a:off x="251995" y="3887055"/>
            <a:ext cx="5400006" cy="27462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0">
              <a:lnSpc>
                <a:spcPct val="125000"/>
              </a:lnSpc>
              <a:spcBef>
                <a:spcPct val="0"/>
              </a:spcBef>
              <a:buClrTx/>
              <a:buSzTx/>
              <a:buFontTx/>
              <a:buNone/>
              <a:tabLst/>
              <a:defRPr/>
            </a:pPr>
            <a:r>
              <a:rPr kumimoji="1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1E1E8C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【</a:t>
            </a: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1E1E8C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在</a:t>
            </a:r>
            <a:r>
              <a:rPr kumimoji="1" lang="zh-CN" altLang="en-US" sz="2000" b="1" dirty="0">
                <a:solidFill>
                  <a:srgbClr val="1E1E8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尚未</a:t>
            </a: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1E1E8C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学习“割集”的概念时，我们通常观察电路中是否出现</a:t>
            </a:r>
            <a:r>
              <a:rPr kumimoji="1" lang="zh-CN" altLang="en-US" sz="2000" b="1" i="0" u="sng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仅有双电感（或双电感和电流源）共用的节点</a:t>
            </a: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1E1E8C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。例：如右图，</a:t>
            </a:r>
            <a:r>
              <a:rPr kumimoji="1" lang="en-US" altLang="zh-CN" sz="2000" b="1" i="1" u="none" strike="noStrike" kern="1200" cap="none" spc="0" normalizeH="0" baseline="0" noProof="0" dirty="0">
                <a:ln>
                  <a:noFill/>
                </a:ln>
                <a:solidFill>
                  <a:srgbClr val="1E1E8C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t</a:t>
            </a:r>
            <a:r>
              <a:rPr kumimoji="1" lang="zh-CN" altLang="en-US" sz="2000" b="1" u="none" strike="noStrike" kern="1200" cap="none" spc="0" normalizeH="0" baseline="0" noProof="0" dirty="0">
                <a:ln>
                  <a:noFill/>
                </a:ln>
                <a:solidFill>
                  <a:srgbClr val="1E1E8C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＝</a:t>
            </a:r>
            <a:r>
              <a:rPr kumimoji="1" lang="en-US" altLang="zh-CN" sz="2000" b="1" u="none" strike="noStrike" kern="1200" cap="none" spc="0" normalizeH="0" baseline="0" noProof="0" dirty="0">
                <a:ln>
                  <a:noFill/>
                </a:ln>
                <a:solidFill>
                  <a:srgbClr val="1E1E8C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0</a:t>
            </a:r>
            <a:r>
              <a:rPr kumimoji="1" lang="zh-CN" altLang="en-US" sz="2000" b="1" u="none" strike="noStrike" kern="1200" cap="none" spc="0" normalizeH="0" baseline="0" noProof="0" dirty="0">
                <a:ln>
                  <a:noFill/>
                </a:ln>
                <a:solidFill>
                  <a:srgbClr val="1E1E8C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时开关断开。</a:t>
            </a: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1E1E8C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换路前两个电感电流一个为</a:t>
            </a:r>
            <a:r>
              <a:rPr kumimoji="1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1E1E8C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0</a:t>
            </a: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1E1E8C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，另一个为</a:t>
            </a:r>
            <a:r>
              <a:rPr kumimoji="1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1E1E8C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2A</a:t>
            </a: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1E1E8C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，换路后节点①上只接了这两个电感，则两个电感电流在换路瞬间必须发生跃变，使电流相等，才能使节点①的</a:t>
            </a:r>
            <a:r>
              <a:rPr kumimoji="1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1E1E8C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KCL</a:t>
            </a: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1E1E8C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成立。</a:t>
            </a:r>
            <a:r>
              <a:rPr kumimoji="1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1E1E8C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】</a:t>
            </a:r>
            <a:endParaRPr kumimoji="1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1E1E8C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7B9A9D6-A708-3451-E26E-6FA29C4DF264}"/>
              </a:ext>
            </a:extLst>
          </p:cNvPr>
          <p:cNvSpPr txBox="1"/>
          <p:nvPr/>
        </p:nvSpPr>
        <p:spPr>
          <a:xfrm>
            <a:off x="7385700" y="3997823"/>
            <a:ext cx="4263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CN" altLang="en-US" sz="18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①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B5823F2-734A-98DE-1CBB-00060FC4548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6FF182B-870A-4FE8-A470-49D8A1ADC9E9}" type="slidenum">
              <a:rPr lang="en-US" altLang="zh-CN" smtClean="0"/>
              <a:pPr/>
              <a:t>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608963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FBE3C5-C282-1D93-8BA1-94FE893B4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8.3 </a:t>
            </a:r>
            <a:r>
              <a:rPr lang="zh-CN" altLang="en-US" dirty="0"/>
              <a:t>求解</a:t>
            </a:r>
            <a:r>
              <a:rPr lang="zh-CN" altLang="en-US" u="sng" dirty="0"/>
              <a:t>一阶电路</a:t>
            </a:r>
            <a:r>
              <a:rPr lang="zh-CN" altLang="en-US" dirty="0"/>
              <a:t>暂态过程的三要素法</a:t>
            </a:r>
          </a:p>
        </p:txBody>
      </p:sp>
      <p:graphicFrame>
        <p:nvGraphicFramePr>
          <p:cNvPr id="13" name="Object 10">
            <a:extLst>
              <a:ext uri="{FF2B5EF4-FFF2-40B4-BE49-F238E27FC236}">
                <a16:creationId xmlns:a16="http://schemas.microsoft.com/office/drawing/2014/main" id="{01210000-BA13-96C9-E5FB-8C751420410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97118168"/>
              </p:ext>
            </p:extLst>
          </p:nvPr>
        </p:nvGraphicFramePr>
        <p:xfrm>
          <a:off x="3453508" y="2435381"/>
          <a:ext cx="2843213" cy="1320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422360" imgH="660240" progId="Equation.DSMT4">
                  <p:embed/>
                </p:oleObj>
              </mc:Choice>
              <mc:Fallback>
                <p:oleObj name="Equation" r:id="rId2" imgW="1422360" imgH="660240" progId="Equation.DSMT4">
                  <p:embed/>
                  <p:pic>
                    <p:nvPicPr>
                      <p:cNvPr id="9" name="Object 10">
                        <a:extLst>
                          <a:ext uri="{FF2B5EF4-FFF2-40B4-BE49-F238E27FC236}">
                            <a16:creationId xmlns:a16="http://schemas.microsoft.com/office/drawing/2014/main" id="{21F49B82-C99A-B2F3-D8D2-759FF0BB4E4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53508" y="2435381"/>
                        <a:ext cx="2843213" cy="1320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0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8">
            <a:extLst>
              <a:ext uri="{FF2B5EF4-FFF2-40B4-BE49-F238E27FC236}">
                <a16:creationId xmlns:a16="http://schemas.microsoft.com/office/drawing/2014/main" id="{19E02920-6E53-A158-C584-F80DB846B40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04954454"/>
              </p:ext>
            </p:extLst>
          </p:nvPr>
        </p:nvGraphicFramePr>
        <p:xfrm>
          <a:off x="6286402" y="3503044"/>
          <a:ext cx="2443162" cy="698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244520" imgH="355320" progId="Equation.DSMT4">
                  <p:embed/>
                </p:oleObj>
              </mc:Choice>
              <mc:Fallback>
                <p:oleObj name="Equation" r:id="rId4" imgW="1244520" imgH="355320" progId="Equation.DSMT4">
                  <p:embed/>
                  <p:pic>
                    <p:nvPicPr>
                      <p:cNvPr id="7" name="Object 8">
                        <a:extLst>
                          <a:ext uri="{FF2B5EF4-FFF2-40B4-BE49-F238E27FC236}">
                            <a16:creationId xmlns:a16="http://schemas.microsoft.com/office/drawing/2014/main" id="{2EE277D2-F838-80E8-907C-CF68703F35D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86402" y="3503044"/>
                        <a:ext cx="2443162" cy="698500"/>
                      </a:xfrm>
                      <a:prstGeom prst="rect">
                        <a:avLst/>
                      </a:prstGeom>
                      <a:solidFill>
                        <a:srgbClr val="CCECFF"/>
                      </a:solidFill>
                      <a:ln>
                        <a:noFill/>
                      </a:ln>
                      <a:effectLst>
                        <a:prstShdw prst="shdw17" dist="17961" dir="2700000">
                          <a:srgbClr val="CCECFF">
                            <a:gamma/>
                            <a:shade val="60000"/>
                            <a:invGamma/>
                          </a:srgbClr>
                        </a:prstShdw>
                      </a:effec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 Box 12">
            <a:extLst>
              <a:ext uri="{FF2B5EF4-FFF2-40B4-BE49-F238E27FC236}">
                <a16:creationId xmlns:a16="http://schemas.microsoft.com/office/drawing/2014/main" id="{C590F53C-22EE-B4F5-D86B-C4DF1E1957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2193" y="3714479"/>
            <a:ext cx="575349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kumimoji="1"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其解等于特解加上齐次方程的解，形式为</a:t>
            </a:r>
          </a:p>
        </p:txBody>
      </p:sp>
      <p:sp>
        <p:nvSpPr>
          <p:cNvPr id="17" name="Text Box 9">
            <a:extLst>
              <a:ext uri="{FF2B5EF4-FFF2-40B4-BE49-F238E27FC236}">
                <a16:creationId xmlns:a16="http://schemas.microsoft.com/office/drawing/2014/main" id="{193BEA83-17D6-0085-A32F-FE68FF484E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2193" y="4425544"/>
            <a:ext cx="14319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r>
              <a: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令 </a:t>
            </a:r>
            <a:r>
              <a:rPr kumimoji="1" lang="en-US" altLang="zh-CN" sz="2400" b="1" i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t 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= 0</a:t>
            </a:r>
            <a:r>
              <a:rPr kumimoji="1" lang="en-US" altLang="zh-CN" sz="2400" b="1" baseline="300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+  </a:t>
            </a:r>
            <a:endParaRPr kumimoji="1" lang="en-US" altLang="zh-CN" sz="240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18" name="Object 10">
            <a:extLst>
              <a:ext uri="{FF2B5EF4-FFF2-40B4-BE49-F238E27FC236}">
                <a16:creationId xmlns:a16="http://schemas.microsoft.com/office/drawing/2014/main" id="{B70920E1-3774-4F32-984B-1F5481779E4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75537027"/>
              </p:ext>
            </p:extLst>
          </p:nvPr>
        </p:nvGraphicFramePr>
        <p:xfrm>
          <a:off x="2197002" y="4399982"/>
          <a:ext cx="2513012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257120" imgH="241200" progId="Equation.DSMT4">
                  <p:embed/>
                </p:oleObj>
              </mc:Choice>
              <mc:Fallback>
                <p:oleObj name="Equation" r:id="rId6" imgW="1257120" imgH="241200" progId="Equation.DSMT4">
                  <p:embed/>
                  <p:pic>
                    <p:nvPicPr>
                      <p:cNvPr id="9" name="Object 10">
                        <a:extLst>
                          <a:ext uri="{FF2B5EF4-FFF2-40B4-BE49-F238E27FC236}">
                            <a16:creationId xmlns:a16="http://schemas.microsoft.com/office/drawing/2014/main" id="{21F49B82-C99A-B2F3-D8D2-759FF0BB4E4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97002" y="4399982"/>
                        <a:ext cx="2513012" cy="482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0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11">
            <a:extLst>
              <a:ext uri="{FF2B5EF4-FFF2-40B4-BE49-F238E27FC236}">
                <a16:creationId xmlns:a16="http://schemas.microsoft.com/office/drawing/2014/main" id="{B1944E4D-06B0-4D14-3C8F-65B98F14D2E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62670610"/>
              </p:ext>
            </p:extLst>
          </p:nvPr>
        </p:nvGraphicFramePr>
        <p:xfrm>
          <a:off x="5270402" y="4379344"/>
          <a:ext cx="2513012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257120" imgH="241200" progId="Equation.DSMT4">
                  <p:embed/>
                </p:oleObj>
              </mc:Choice>
              <mc:Fallback>
                <p:oleObj name="Equation" r:id="rId8" imgW="1257120" imgH="241200" progId="Equation.DSMT4">
                  <p:embed/>
                  <p:pic>
                    <p:nvPicPr>
                      <p:cNvPr id="10" name="Object 11">
                        <a:extLst>
                          <a:ext uri="{FF2B5EF4-FFF2-40B4-BE49-F238E27FC236}">
                            <a16:creationId xmlns:a16="http://schemas.microsoft.com/office/drawing/2014/main" id="{FBC827CD-39A7-4F12-14C1-7A68879DF7F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70402" y="4379344"/>
                        <a:ext cx="2513012" cy="482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0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AutoShape 13">
            <a:extLst>
              <a:ext uri="{FF2B5EF4-FFF2-40B4-BE49-F238E27FC236}">
                <a16:creationId xmlns:a16="http://schemas.microsoft.com/office/drawing/2014/main" id="{8E3A4C30-9FC0-E159-B1FC-9E79505519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93543" y="4570006"/>
            <a:ext cx="406400" cy="177800"/>
          </a:xfrm>
          <a:prstGeom prst="rightArrow">
            <a:avLst>
              <a:gd name="adj1" fmla="val 50000"/>
              <a:gd name="adj2" fmla="val 57143"/>
            </a:avLst>
          </a:prstGeom>
          <a:solidFill>
            <a:srgbClr val="00CC99"/>
          </a:solidFill>
          <a:ln w="1905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21" name="Object 6">
            <a:extLst>
              <a:ext uri="{FF2B5EF4-FFF2-40B4-BE49-F238E27FC236}">
                <a16:creationId xmlns:a16="http://schemas.microsoft.com/office/drawing/2014/main" id="{3919F2C5-6573-B943-E988-D9E07DACDB5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07590726"/>
              </p:ext>
            </p:extLst>
          </p:nvPr>
        </p:nvGraphicFramePr>
        <p:xfrm>
          <a:off x="4721280" y="4965394"/>
          <a:ext cx="4102100" cy="1627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1981080" imgH="787320" progId="Equation.DSMT4">
                  <p:embed/>
                </p:oleObj>
              </mc:Choice>
              <mc:Fallback>
                <p:oleObj name="Equation" r:id="rId10" imgW="1981080" imgH="787320" progId="Equation.DSMT4">
                  <p:embed/>
                  <p:pic>
                    <p:nvPicPr>
                      <p:cNvPr id="5" name="Object 6">
                        <a:extLst>
                          <a:ext uri="{FF2B5EF4-FFF2-40B4-BE49-F238E27FC236}">
                            <a16:creationId xmlns:a16="http://schemas.microsoft.com/office/drawing/2014/main" id="{2080B1CB-4F4E-B331-D6A2-A6E3FAD4902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21280" y="4965394"/>
                        <a:ext cx="4102100" cy="16271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0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8">
            <a:extLst>
              <a:ext uri="{FF2B5EF4-FFF2-40B4-BE49-F238E27FC236}">
                <a16:creationId xmlns:a16="http://schemas.microsoft.com/office/drawing/2014/main" id="{88F6A9E7-45BD-6AA9-4C36-D1A15F7D1D8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04535540"/>
              </p:ext>
            </p:extLst>
          </p:nvPr>
        </p:nvGraphicFramePr>
        <p:xfrm>
          <a:off x="271518" y="5301387"/>
          <a:ext cx="4237037" cy="698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2158920" imgH="355320" progId="Equation.DSMT4">
                  <p:embed/>
                </p:oleObj>
              </mc:Choice>
              <mc:Fallback>
                <p:oleObj name="Equation" r:id="rId12" imgW="2158920" imgH="355320" progId="Equation.DSMT4">
                  <p:embed/>
                  <p:pic>
                    <p:nvPicPr>
                      <p:cNvPr id="22" name="Object 8">
                        <a:extLst>
                          <a:ext uri="{FF2B5EF4-FFF2-40B4-BE49-F238E27FC236}">
                            <a16:creationId xmlns:a16="http://schemas.microsoft.com/office/drawing/2014/main" id="{E75D5E98-DB95-2920-9EAD-C411E9DD202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1518" y="5301387"/>
                        <a:ext cx="4237037" cy="698500"/>
                      </a:xfrm>
                      <a:prstGeom prst="rect">
                        <a:avLst/>
                      </a:prstGeom>
                      <a:solidFill>
                        <a:srgbClr val="CCECFF"/>
                      </a:solidFill>
                      <a:ln>
                        <a:noFill/>
                      </a:ln>
                      <a:effectLst>
                        <a:prstShdw prst="shdw17" dist="17961" dir="2700000">
                          <a:srgbClr val="CCECFF">
                            <a:gamma/>
                            <a:shade val="60000"/>
                            <a:invGamma/>
                          </a:srgbClr>
                        </a:prstShdw>
                      </a:effec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Text Box 7">
            <a:extLst>
              <a:ext uri="{FF2B5EF4-FFF2-40B4-BE49-F238E27FC236}">
                <a16:creationId xmlns:a16="http://schemas.microsoft.com/office/drawing/2014/main" id="{D24BF3BF-295A-608F-013C-12DC2EEA3F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4963" y="1079012"/>
            <a:ext cx="8686800" cy="12779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t" anchorCtr="0">
            <a:spAutoFit/>
          </a:bodyPr>
          <a:lstStyle/>
          <a:p>
            <a:pPr>
              <a:lnSpc>
                <a:spcPct val="110000"/>
              </a:lnSpc>
            </a:pPr>
            <a:r>
              <a:rPr kumimoji="1"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可用一阶常微分方程描述的电路称为一阶电路。电路中除电阻之外只含一个电容或一个电感的电路，或经串并联等效变换后可等效为一个电容或一个电感的电路，都是一阶电路。</a:t>
            </a:r>
            <a:endParaRPr kumimoji="1" lang="en-US" altLang="zh-CN" sz="2400" b="1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5067D3BE-6AE0-3142-1023-D36E550BEA73}"/>
              </a:ext>
            </a:extLst>
          </p:cNvPr>
          <p:cNvSpPr txBox="1"/>
          <p:nvPr/>
        </p:nvSpPr>
        <p:spPr>
          <a:xfrm>
            <a:off x="529935" y="2449069"/>
            <a:ext cx="284321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tabLst/>
              <a:defRPr/>
            </a:pP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用于描述一阶电路的微分方程的普遍形式为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B174296E-AE39-DF71-B798-64679493D7C6}"/>
              </a:ext>
            </a:extLst>
          </p:cNvPr>
          <p:cNvSpPr txBox="1"/>
          <p:nvPr/>
        </p:nvSpPr>
        <p:spPr>
          <a:xfrm>
            <a:off x="6564823" y="2699185"/>
            <a:ext cx="216474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tabLst/>
              <a:defRPr/>
            </a:pPr>
            <a:r>
              <a:rPr kumimoji="1" lang="en-US" altLang="zh-CN" sz="2400" b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(</a:t>
            </a:r>
            <a:r>
              <a:rPr kumimoji="1" lang="en-US" altLang="zh-CN" sz="24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t</a:t>
            </a:r>
            <a:r>
              <a:rPr kumimoji="1" lang="zh-CN" altLang="en-US" sz="2400" b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＝</a:t>
            </a:r>
            <a:r>
              <a:rPr kumimoji="1" lang="en-US" altLang="zh-CN" sz="2400" b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0</a:t>
            </a:r>
            <a:r>
              <a:rPr kumimoji="1" lang="zh-CN" altLang="en-US" sz="2400" b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时换路</a:t>
            </a:r>
            <a:r>
              <a:rPr kumimoji="1" lang="en-US" altLang="zh-CN" sz="2400" b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)</a:t>
            </a:r>
            <a:endParaRPr kumimoji="1" lang="zh-CN" altLang="en-US" sz="2400" b="1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3761542-C1AC-8C07-1C54-05FF66E4855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6FF182B-870A-4FE8-A470-49D8A1ADC9E9}" type="slidenum">
              <a:rPr lang="en-US" altLang="zh-CN" smtClean="0"/>
              <a:pPr/>
              <a:t>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899620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FBE3C5-C282-1D93-8BA1-94FE893B4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8.3 </a:t>
            </a:r>
            <a:r>
              <a:rPr lang="zh-CN" altLang="en-US" dirty="0"/>
              <a:t>求解</a:t>
            </a:r>
            <a:r>
              <a:rPr lang="zh-CN" altLang="en-US" u="sng" dirty="0"/>
              <a:t>一阶电路</a:t>
            </a:r>
            <a:r>
              <a:rPr lang="zh-CN" altLang="en-US" dirty="0"/>
              <a:t>暂态过程的三要素法</a:t>
            </a:r>
          </a:p>
        </p:txBody>
      </p:sp>
      <p:graphicFrame>
        <p:nvGraphicFramePr>
          <p:cNvPr id="22" name="Object 8">
            <a:extLst>
              <a:ext uri="{FF2B5EF4-FFF2-40B4-BE49-F238E27FC236}">
                <a16:creationId xmlns:a16="http://schemas.microsoft.com/office/drawing/2014/main" id="{E75D5E98-DB95-2920-9EAD-C411E9DD202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11606390"/>
              </p:ext>
            </p:extLst>
          </p:nvPr>
        </p:nvGraphicFramePr>
        <p:xfrm>
          <a:off x="446088" y="1119188"/>
          <a:ext cx="4237037" cy="698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158920" imgH="355320" progId="Equation.DSMT4">
                  <p:embed/>
                </p:oleObj>
              </mc:Choice>
              <mc:Fallback>
                <p:oleObj name="Equation" r:id="rId2" imgW="2158920" imgH="355320" progId="Equation.DSMT4">
                  <p:embed/>
                  <p:pic>
                    <p:nvPicPr>
                      <p:cNvPr id="22" name="Object 8">
                        <a:extLst>
                          <a:ext uri="{FF2B5EF4-FFF2-40B4-BE49-F238E27FC236}">
                            <a16:creationId xmlns:a16="http://schemas.microsoft.com/office/drawing/2014/main" id="{E75D5E98-DB95-2920-9EAD-C411E9DD202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6088" y="1119188"/>
                        <a:ext cx="4237037" cy="698500"/>
                      </a:xfrm>
                      <a:prstGeom prst="rect">
                        <a:avLst/>
                      </a:prstGeom>
                      <a:solidFill>
                        <a:srgbClr val="CCECFF"/>
                      </a:solidFill>
                      <a:ln>
                        <a:noFill/>
                      </a:ln>
                      <a:effectLst>
                        <a:prstShdw prst="shdw17" dist="17961" dir="2700000">
                          <a:srgbClr val="CCECFF">
                            <a:gamma/>
                            <a:shade val="60000"/>
                            <a:invGamma/>
                          </a:srgbClr>
                        </a:prstShdw>
                      </a:effec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6">
            <a:extLst>
              <a:ext uri="{FF2B5EF4-FFF2-40B4-BE49-F238E27FC236}">
                <a16:creationId xmlns:a16="http://schemas.microsoft.com/office/drawing/2014/main" id="{9F223EE5-8910-53A0-41BE-65ABFE179FA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75385928"/>
              </p:ext>
            </p:extLst>
          </p:nvPr>
        </p:nvGraphicFramePr>
        <p:xfrm>
          <a:off x="432000" y="1944000"/>
          <a:ext cx="763587" cy="49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368280" imgH="241200" progId="Equation.DSMT4">
                  <p:embed/>
                </p:oleObj>
              </mc:Choice>
              <mc:Fallback>
                <p:oleObj name="Equation" r:id="rId4" imgW="368280" imgH="241200" progId="Equation.DSMT4">
                  <p:embed/>
                  <p:pic>
                    <p:nvPicPr>
                      <p:cNvPr id="21" name="Object 6">
                        <a:extLst>
                          <a:ext uri="{FF2B5EF4-FFF2-40B4-BE49-F238E27FC236}">
                            <a16:creationId xmlns:a16="http://schemas.microsoft.com/office/drawing/2014/main" id="{3919F2C5-6573-B943-E988-D9E07DACDB5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2000" y="1944000"/>
                        <a:ext cx="763587" cy="498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0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Text Box 12">
            <a:extLst>
              <a:ext uri="{FF2B5EF4-FFF2-40B4-BE49-F238E27FC236}">
                <a16:creationId xmlns:a16="http://schemas.microsoft.com/office/drawing/2014/main" id="{A647D2AB-B9AF-86A9-0D7B-4B4547316EB2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331997" y="1879621"/>
            <a:ext cx="7560007" cy="1430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algn="just">
              <a:lnSpc>
                <a:spcPct val="125000"/>
              </a:lnSpc>
            </a:pPr>
            <a:r>
              <a:rPr kumimoji="1"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函数</a:t>
            </a:r>
            <a:r>
              <a:rPr kumimoji="1"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形式</a:t>
            </a:r>
            <a:r>
              <a:rPr kumimoji="1"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由外加激励决定，与初始值无关，称为</a:t>
            </a:r>
            <a:r>
              <a:rPr kumimoji="1"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强制</a:t>
            </a:r>
            <a:endParaRPr kumimoji="1" lang="en-US" altLang="zh-CN" sz="2400" b="1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>
              <a:lnSpc>
                <a:spcPct val="125000"/>
              </a:lnSpc>
            </a:pPr>
            <a:r>
              <a:rPr kumimoji="1"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分量</a:t>
            </a:r>
            <a:r>
              <a:rPr kumimoji="1"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。当激励是直流、阶跃或周期电源时，该强制分量</a:t>
            </a:r>
            <a:endParaRPr kumimoji="1" lang="en-US" altLang="zh-CN" sz="2400" b="1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>
              <a:lnSpc>
                <a:spcPct val="125000"/>
              </a:lnSpc>
            </a:pPr>
            <a:r>
              <a:rPr kumimoji="1"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又称为</a:t>
            </a:r>
            <a:r>
              <a:rPr kumimoji="1"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稳态分量</a:t>
            </a:r>
            <a:r>
              <a:rPr kumimoji="1"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。</a:t>
            </a:r>
            <a:endParaRPr kumimoji="1" lang="en-US" altLang="zh-CN" sz="2400" b="1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636D98A8-EC08-619C-5F73-F20DB7ED1F0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81945929"/>
              </p:ext>
            </p:extLst>
          </p:nvPr>
        </p:nvGraphicFramePr>
        <p:xfrm>
          <a:off x="410083" y="3309949"/>
          <a:ext cx="2470150" cy="698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257120" imgH="355320" progId="Equation.DSMT4">
                  <p:embed/>
                </p:oleObj>
              </mc:Choice>
              <mc:Fallback>
                <p:oleObj name="Equation" r:id="rId6" imgW="1257120" imgH="3553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10083" y="3309949"/>
                        <a:ext cx="2470150" cy="698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" name="文本框 30">
            <a:extLst>
              <a:ext uri="{FF2B5EF4-FFF2-40B4-BE49-F238E27FC236}">
                <a16:creationId xmlns:a16="http://schemas.microsoft.com/office/drawing/2014/main" id="{4DC36848-4CAC-7958-2EA9-78D938D07401}"/>
              </a:ext>
            </a:extLst>
          </p:cNvPr>
          <p:cNvSpPr txBox="1"/>
          <p:nvPr/>
        </p:nvSpPr>
        <p:spPr>
          <a:xfrm>
            <a:off x="3136546" y="3429000"/>
            <a:ext cx="5755458" cy="968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1" fontAlgn="base" latinLnBrk="0" hangingPunct="0">
              <a:lnSpc>
                <a:spcPct val="125000"/>
              </a:lnSpc>
              <a:spcBef>
                <a:spcPct val="0"/>
              </a:spcBef>
              <a:buClrTx/>
              <a:buSzTx/>
              <a:buFontTx/>
              <a:buNone/>
              <a:tabLst/>
              <a:defRPr/>
            </a:pP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与外加激励无关，决定于电路结构和参数，称为</a:t>
            </a:r>
            <a:r>
              <a:rPr kumimoji="1"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自由</a:t>
            </a: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分量。最终衰减为</a:t>
            </a: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0</a:t>
            </a: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。</a:t>
            </a:r>
            <a:endParaRPr kumimoji="1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graphicFrame>
        <p:nvGraphicFramePr>
          <p:cNvPr id="32" name="Object 6">
            <a:extLst>
              <a:ext uri="{FF2B5EF4-FFF2-40B4-BE49-F238E27FC236}">
                <a16:creationId xmlns:a16="http://schemas.microsoft.com/office/drawing/2014/main" id="{2FDD5E50-99E0-CD7F-3A2C-9CAF467B4FB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189600"/>
              </p:ext>
            </p:extLst>
          </p:nvPr>
        </p:nvGraphicFramePr>
        <p:xfrm>
          <a:off x="457201" y="4957622"/>
          <a:ext cx="263525" cy="288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26720" imgH="139680" progId="Equation.DSMT4">
                  <p:embed/>
                </p:oleObj>
              </mc:Choice>
              <mc:Fallback>
                <p:oleObj name="Equation" r:id="rId8" imgW="126720" imgH="139680" progId="Equation.DSMT4">
                  <p:embed/>
                  <p:pic>
                    <p:nvPicPr>
                      <p:cNvPr id="21" name="Object 6">
                        <a:extLst>
                          <a:ext uri="{FF2B5EF4-FFF2-40B4-BE49-F238E27FC236}">
                            <a16:creationId xmlns:a16="http://schemas.microsoft.com/office/drawing/2014/main" id="{3919F2C5-6573-B943-E988-D9E07DACDB5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1" y="4957622"/>
                        <a:ext cx="263525" cy="288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0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" name="文本框 32">
            <a:extLst>
              <a:ext uri="{FF2B5EF4-FFF2-40B4-BE49-F238E27FC236}">
                <a16:creationId xmlns:a16="http://schemas.microsoft.com/office/drawing/2014/main" id="{4E89DC6E-30C9-4083-8E1A-EC590E05A392}"/>
              </a:ext>
            </a:extLst>
          </p:cNvPr>
          <p:cNvSpPr txBox="1"/>
          <p:nvPr/>
        </p:nvSpPr>
        <p:spPr>
          <a:xfrm>
            <a:off x="813793" y="4802211"/>
            <a:ext cx="8078211" cy="14340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1" fontAlgn="base" latinLnBrk="0" hangingPunct="0">
              <a:lnSpc>
                <a:spcPct val="125000"/>
              </a:lnSpc>
              <a:spcBef>
                <a:spcPct val="0"/>
              </a:spcBef>
              <a:buClrTx/>
              <a:buSzTx/>
              <a:buFontTx/>
              <a:buNone/>
              <a:tabLst/>
              <a:defRPr/>
            </a:pP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时间常数，是暂态过程进行快慢的标志，</a:t>
            </a:r>
            <a:r>
              <a:rPr kumimoji="1" lang="en-US" altLang="zh-CN" sz="24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τ</a:t>
            </a: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越大，暂态过程越长。</a:t>
            </a:r>
            <a:r>
              <a:rPr kumimoji="1"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对于</a:t>
            </a:r>
            <a:r>
              <a:rPr kumimoji="1" lang="en-US" altLang="zh-CN" sz="2400" b="1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RC</a:t>
            </a:r>
            <a:r>
              <a:rPr kumimoji="1"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一阶电路，</a:t>
            </a:r>
            <a:r>
              <a:rPr kumimoji="1" lang="en-US" altLang="zh-CN" sz="2400" b="1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τ</a:t>
            </a:r>
            <a:r>
              <a:rPr kumimoji="1"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＝</a:t>
            </a:r>
            <a:r>
              <a:rPr kumimoji="1" lang="en-US" altLang="zh-CN" sz="2400" b="1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RC</a:t>
            </a:r>
            <a:r>
              <a:rPr kumimoji="1"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；对于</a:t>
            </a:r>
            <a:r>
              <a:rPr kumimoji="1" lang="en-US" altLang="zh-CN" sz="2400" b="1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RL</a:t>
            </a:r>
            <a:r>
              <a:rPr kumimoji="1"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一阶电路，</a:t>
            </a:r>
            <a:r>
              <a:rPr kumimoji="1" lang="en-US" altLang="zh-CN" sz="2400" b="1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τ</a:t>
            </a:r>
            <a:r>
              <a:rPr kumimoji="1"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＝</a:t>
            </a:r>
            <a:r>
              <a:rPr kumimoji="1" lang="en-US" altLang="zh-CN" sz="2400" b="1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L/R</a:t>
            </a:r>
            <a:r>
              <a:rPr kumimoji="1"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。其中</a:t>
            </a:r>
            <a:r>
              <a:rPr kumimoji="1" lang="en-US" altLang="zh-CN" sz="2400" b="1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R</a:t>
            </a:r>
            <a:r>
              <a:rPr kumimoji="1"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是从储能元件看进去的戴维南等效电阻。</a:t>
            </a:r>
            <a:endParaRPr kumimoji="1" lang="en-US" altLang="zh-CN" sz="2400" b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7EAF9B5-F2DF-30BD-91BD-BCB74E84A0E1}"/>
              </a:ext>
            </a:extLst>
          </p:cNvPr>
          <p:cNvSpPr txBox="1"/>
          <p:nvPr/>
        </p:nvSpPr>
        <p:spPr>
          <a:xfrm>
            <a:off x="2384425" y="4339284"/>
            <a:ext cx="4572000" cy="506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01700" marR="0" lvl="0" indent="-901700" algn="ctr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全响应＝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强制分量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＋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自由分量</a:t>
            </a:r>
            <a:endParaRPr kumimoji="1" lang="en-US" altLang="zh-CN" sz="24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EF9D4776-6136-AFAE-1AC0-407282AFF7B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6FF182B-870A-4FE8-A470-49D8A1ADC9E9}" type="slidenum">
              <a:rPr lang="en-US" altLang="zh-CN" smtClean="0"/>
              <a:pPr/>
              <a:t>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231353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 12">
      <a:dk1>
        <a:srgbClr val="000000"/>
      </a:dk1>
      <a:lt1>
        <a:srgbClr val="FFFFFF"/>
      </a:lt1>
      <a:dk2>
        <a:srgbClr val="000000"/>
      </a:dk2>
      <a:lt2>
        <a:srgbClr val="00007D"/>
      </a:lt2>
      <a:accent1>
        <a:srgbClr val="9999FF"/>
      </a:accent1>
      <a:accent2>
        <a:srgbClr val="9999CC"/>
      </a:accent2>
      <a:accent3>
        <a:srgbClr val="FFFFFF"/>
      </a:accent3>
      <a:accent4>
        <a:srgbClr val="000000"/>
      </a:accent4>
      <a:accent5>
        <a:srgbClr val="CACAFF"/>
      </a:accent5>
      <a:accent6>
        <a:srgbClr val="8A8AB9"/>
      </a:accent6>
      <a:hlink>
        <a:srgbClr val="666699"/>
      </a:hlink>
      <a:folHlink>
        <a:srgbClr val="CCCCE6"/>
      </a:folHlink>
    </a:clrScheme>
    <a:fontScheme name="Office 主题​​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</a:defRPr>
        </a:defPPr>
      </a:lstStyle>
    </a:lnDef>
  </a:objectDefaults>
  <a:extraClrSchemeLst>
    <a:extraClrScheme>
      <a:clrScheme name="Office 主题​​ 1">
        <a:dk1>
          <a:srgbClr val="0066FF"/>
        </a:dk1>
        <a:lt1>
          <a:srgbClr val="FFFFFF"/>
        </a:lt1>
        <a:dk2>
          <a:srgbClr val="000066"/>
        </a:dk2>
        <a:lt2>
          <a:srgbClr val="FFFFFF"/>
        </a:lt2>
        <a:accent1>
          <a:srgbClr val="6699FF"/>
        </a:accent1>
        <a:accent2>
          <a:srgbClr val="3333FF"/>
        </a:accent2>
        <a:accent3>
          <a:srgbClr val="AAAAB8"/>
        </a:accent3>
        <a:accent4>
          <a:srgbClr val="DADADA"/>
        </a:accent4>
        <a:accent5>
          <a:srgbClr val="B8CAFF"/>
        </a:accent5>
        <a:accent6>
          <a:srgbClr val="2D2DE7"/>
        </a:accent6>
        <a:hlink>
          <a:srgbClr val="FFCC00"/>
        </a:hlink>
        <a:folHlink>
          <a:srgbClr val="00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主题​​ 2">
        <a:dk1>
          <a:srgbClr val="009999"/>
        </a:dk1>
        <a:lt1>
          <a:srgbClr val="FFFFFF"/>
        </a:lt1>
        <a:dk2>
          <a:srgbClr val="334B49"/>
        </a:dk2>
        <a:lt2>
          <a:srgbClr val="FFFFFF"/>
        </a:lt2>
        <a:accent1>
          <a:srgbClr val="33CCCC"/>
        </a:accent1>
        <a:accent2>
          <a:srgbClr val="008080"/>
        </a:accent2>
        <a:accent3>
          <a:srgbClr val="ADB1B1"/>
        </a:accent3>
        <a:accent4>
          <a:srgbClr val="DADADA"/>
        </a:accent4>
        <a:accent5>
          <a:srgbClr val="ADE2E2"/>
        </a:accent5>
        <a:accent6>
          <a:srgbClr val="007373"/>
        </a:accent6>
        <a:hlink>
          <a:srgbClr val="FFCC00"/>
        </a:hlink>
        <a:folHlink>
          <a:srgbClr val="0066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主题​​ 3">
        <a:dk1>
          <a:srgbClr val="006699"/>
        </a:dk1>
        <a:lt1>
          <a:srgbClr val="FFFFFF"/>
        </a:lt1>
        <a:dk2>
          <a:srgbClr val="333399"/>
        </a:dk2>
        <a:lt2>
          <a:srgbClr val="FFFFFF"/>
        </a:lt2>
        <a:accent1>
          <a:srgbClr val="0099CC"/>
        </a:accent1>
        <a:accent2>
          <a:srgbClr val="0386AF"/>
        </a:accent2>
        <a:accent3>
          <a:srgbClr val="ADADCA"/>
        </a:accent3>
        <a:accent4>
          <a:srgbClr val="DADADA"/>
        </a:accent4>
        <a:accent5>
          <a:srgbClr val="AACAE2"/>
        </a:accent5>
        <a:accent6>
          <a:srgbClr val="02799E"/>
        </a:accent6>
        <a:hlink>
          <a:srgbClr val="FFCC00"/>
        </a:hlink>
        <a:folHlink>
          <a:srgbClr val="66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主题​​ 4">
        <a:dk1>
          <a:srgbClr val="008080"/>
        </a:dk1>
        <a:lt1>
          <a:srgbClr val="FFFFFF"/>
        </a:lt1>
        <a:dk2>
          <a:srgbClr val="2F978D"/>
        </a:dk2>
        <a:lt2>
          <a:srgbClr val="FFFFFF"/>
        </a:lt2>
        <a:accent1>
          <a:srgbClr val="0099FF"/>
        </a:accent1>
        <a:accent2>
          <a:srgbClr val="009999"/>
        </a:accent2>
        <a:accent3>
          <a:srgbClr val="ADC9C5"/>
        </a:accent3>
        <a:accent4>
          <a:srgbClr val="DADADA"/>
        </a:accent4>
        <a:accent5>
          <a:srgbClr val="AACAFF"/>
        </a:accent5>
        <a:accent6>
          <a:srgbClr val="008A8A"/>
        </a:accent6>
        <a:hlink>
          <a:srgbClr val="FFFFCC"/>
        </a:hlink>
        <a:folHlink>
          <a:srgbClr val="70CAC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主题​​ 5">
        <a:dk1>
          <a:srgbClr val="822504"/>
        </a:dk1>
        <a:lt1>
          <a:srgbClr val="FFFFFF"/>
        </a:lt1>
        <a:dk2>
          <a:srgbClr val="330000"/>
        </a:dk2>
        <a:lt2>
          <a:srgbClr val="FFFFFF"/>
        </a:lt2>
        <a:accent1>
          <a:srgbClr val="FF9900"/>
        </a:accent1>
        <a:accent2>
          <a:srgbClr val="9E2A06"/>
        </a:accent2>
        <a:accent3>
          <a:srgbClr val="ADAAAA"/>
        </a:accent3>
        <a:accent4>
          <a:srgbClr val="DADADA"/>
        </a:accent4>
        <a:accent5>
          <a:srgbClr val="FFCAAA"/>
        </a:accent5>
        <a:accent6>
          <a:srgbClr val="8F2505"/>
        </a:accent6>
        <a:hlink>
          <a:srgbClr val="FF3300"/>
        </a:hlink>
        <a:folHlink>
          <a:srgbClr val="7C070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主题​​ 6">
        <a:dk1>
          <a:srgbClr val="336600"/>
        </a:dk1>
        <a:lt1>
          <a:srgbClr val="FFFFFF"/>
        </a:lt1>
        <a:dk2>
          <a:srgbClr val="4A7911"/>
        </a:dk2>
        <a:lt2>
          <a:srgbClr val="FFFFFF"/>
        </a:lt2>
        <a:accent1>
          <a:srgbClr val="666633"/>
        </a:accent1>
        <a:accent2>
          <a:srgbClr val="669900"/>
        </a:accent2>
        <a:accent3>
          <a:srgbClr val="B1BEAA"/>
        </a:accent3>
        <a:accent4>
          <a:srgbClr val="DADADA"/>
        </a:accent4>
        <a:accent5>
          <a:srgbClr val="B8B8AD"/>
        </a:accent5>
        <a:accent6>
          <a:srgbClr val="5C8A00"/>
        </a:accent6>
        <a:hlink>
          <a:srgbClr val="FFCC00"/>
        </a:hlink>
        <a:folHlink>
          <a:srgbClr val="99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主题​​ 7">
        <a:dk1>
          <a:srgbClr val="000000"/>
        </a:dk1>
        <a:lt1>
          <a:srgbClr val="FFFFFF"/>
        </a:lt1>
        <a:dk2>
          <a:srgbClr val="000000"/>
        </a:dk2>
        <a:lt2>
          <a:srgbClr val="CC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6633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主题​​ 8">
        <a:dk1>
          <a:srgbClr val="003300"/>
        </a:dk1>
        <a:lt1>
          <a:srgbClr val="FFFFFF"/>
        </a:lt1>
        <a:dk2>
          <a:srgbClr val="000000"/>
        </a:dk2>
        <a:lt2>
          <a:srgbClr val="336600"/>
        </a:lt2>
        <a:accent1>
          <a:srgbClr val="CCCC00"/>
        </a:accent1>
        <a:accent2>
          <a:srgbClr val="669900"/>
        </a:accent2>
        <a:accent3>
          <a:srgbClr val="FFFFFF"/>
        </a:accent3>
        <a:accent4>
          <a:srgbClr val="002A00"/>
        </a:accent4>
        <a:accent5>
          <a:srgbClr val="E2E2AA"/>
        </a:accent5>
        <a:accent6>
          <a:srgbClr val="5C8A00"/>
        </a:accent6>
        <a:hlink>
          <a:srgbClr val="333300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主题​​ 9">
        <a:dk1>
          <a:srgbClr val="000000"/>
        </a:dk1>
        <a:lt1>
          <a:srgbClr val="FFFFFF"/>
        </a:lt1>
        <a:dk2>
          <a:srgbClr val="000000"/>
        </a:dk2>
        <a:lt2>
          <a:srgbClr val="440044"/>
        </a:lt2>
        <a:accent1>
          <a:srgbClr val="FFCCCC"/>
        </a:accent1>
        <a:accent2>
          <a:srgbClr val="790571"/>
        </a:accent2>
        <a:accent3>
          <a:srgbClr val="FFFFFF"/>
        </a:accent3>
        <a:accent4>
          <a:srgbClr val="000000"/>
        </a:accent4>
        <a:accent5>
          <a:srgbClr val="FFE2E2"/>
        </a:accent5>
        <a:accent6>
          <a:srgbClr val="6D0466"/>
        </a:accent6>
        <a:hlink>
          <a:srgbClr val="993366"/>
        </a:hlink>
        <a:folHlink>
          <a:srgbClr val="9F839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主题​​ 10">
        <a:dk1>
          <a:srgbClr val="000000"/>
        </a:dk1>
        <a:lt1>
          <a:srgbClr val="FFFFFF"/>
        </a:lt1>
        <a:dk2>
          <a:srgbClr val="000000"/>
        </a:dk2>
        <a:lt2>
          <a:srgbClr val="FF9900"/>
        </a:lt2>
        <a:accent1>
          <a:srgbClr val="FFCC99"/>
        </a:accent1>
        <a:accent2>
          <a:srgbClr val="FBA313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E39310"/>
        </a:accent6>
        <a:hlink>
          <a:srgbClr val="CC3300"/>
        </a:hlink>
        <a:folHlink>
          <a:srgbClr val="FCC66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主题​​ 11">
        <a:dk1>
          <a:srgbClr val="000000"/>
        </a:dk1>
        <a:lt1>
          <a:srgbClr val="FFFFFF"/>
        </a:lt1>
        <a:dk2>
          <a:srgbClr val="000000"/>
        </a:dk2>
        <a:lt2>
          <a:srgbClr val="779F92"/>
        </a:lt2>
        <a:accent1>
          <a:srgbClr val="33CCCC"/>
        </a:accent1>
        <a:accent2>
          <a:srgbClr val="9DC2D7"/>
        </a:accent2>
        <a:accent3>
          <a:srgbClr val="FFFFFF"/>
        </a:accent3>
        <a:accent4>
          <a:srgbClr val="000000"/>
        </a:accent4>
        <a:accent5>
          <a:srgbClr val="ADE2E2"/>
        </a:accent5>
        <a:accent6>
          <a:srgbClr val="8EB0C3"/>
        </a:accent6>
        <a:hlink>
          <a:srgbClr val="006666"/>
        </a:hlink>
        <a:folHlink>
          <a:srgbClr val="CC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主题​​ 12">
        <a:dk1>
          <a:srgbClr val="000000"/>
        </a:dk1>
        <a:lt1>
          <a:srgbClr val="FFFFFF"/>
        </a:lt1>
        <a:dk2>
          <a:srgbClr val="000000"/>
        </a:dk2>
        <a:lt2>
          <a:srgbClr val="00007D"/>
        </a:lt2>
        <a:accent1>
          <a:srgbClr val="9999FF"/>
        </a:accent1>
        <a:accent2>
          <a:srgbClr val="9999CC"/>
        </a:accent2>
        <a:accent3>
          <a:srgbClr val="FFFFFF"/>
        </a:accent3>
        <a:accent4>
          <a:srgbClr val="000000"/>
        </a:accent4>
        <a:accent5>
          <a:srgbClr val="CACAFF"/>
        </a:accent5>
        <a:accent6>
          <a:srgbClr val="8A8AB9"/>
        </a:accent6>
        <a:hlink>
          <a:srgbClr val="666699"/>
        </a:hlink>
        <a:folHlink>
          <a:srgbClr val="CCCCE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Pixel</Template>
  <TotalTime>1788</TotalTime>
  <Words>4518</Words>
  <Application>Microsoft Office PowerPoint</Application>
  <PresentationFormat>全屏显示(4:3)</PresentationFormat>
  <Paragraphs>411</Paragraphs>
  <Slides>47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3</vt:i4>
      </vt:variant>
      <vt:variant>
        <vt:lpstr>幻灯片标题</vt:lpstr>
      </vt:variant>
      <vt:variant>
        <vt:i4>47</vt:i4>
      </vt:variant>
    </vt:vector>
  </HeadingPairs>
  <TitlesOfParts>
    <vt:vector size="60" baseType="lpstr">
      <vt:lpstr>Dotum</vt:lpstr>
      <vt:lpstr>等线</vt:lpstr>
      <vt:lpstr>黑体</vt:lpstr>
      <vt:lpstr>楷体</vt:lpstr>
      <vt:lpstr>宋体</vt:lpstr>
      <vt:lpstr>Arial</vt:lpstr>
      <vt:lpstr>Arial Black</vt:lpstr>
      <vt:lpstr>Times New Roman</vt:lpstr>
      <vt:lpstr>Wingdings</vt:lpstr>
      <vt:lpstr>Office 主题​​</vt:lpstr>
      <vt:lpstr>Equation</vt:lpstr>
      <vt:lpstr>公式</vt:lpstr>
      <vt:lpstr>Visio</vt:lpstr>
      <vt:lpstr>电路IA复习 (8) 线性动态电路暂态过程的 时域分析</vt:lpstr>
      <vt:lpstr>本讲主要内容</vt:lpstr>
      <vt:lpstr>8.1 线性动态电路暂态过程的基本概念</vt:lpstr>
      <vt:lpstr>8.1 线性动态电路暂态过程的基本概念</vt:lpstr>
      <vt:lpstr>8.2 电路量初值的求解</vt:lpstr>
      <vt:lpstr>8.2 电路量初值的求解</vt:lpstr>
      <vt:lpstr>8.2 电路量初值的求解</vt:lpstr>
      <vt:lpstr>8.3 求解一阶电路暂态过程的三要素法</vt:lpstr>
      <vt:lpstr>8.3 求解一阶电路暂态过程的三要素法</vt:lpstr>
      <vt:lpstr>8.3 求解一阶电路暂态过程的三要素法</vt:lpstr>
      <vt:lpstr>8.3 求解一阶电路暂态过程的三要素法</vt:lpstr>
      <vt:lpstr>8.4 一阶电路零输入响应、零状态响应和全响应</vt:lpstr>
      <vt:lpstr>8.4 一阶电路零输入响应、零状态响应和全响应</vt:lpstr>
      <vt:lpstr>8.4 一阶电路零输入响应、零状态响应和全响应</vt:lpstr>
      <vt:lpstr>8.4 一阶电路零输入响应、零状态响应和全响应</vt:lpstr>
      <vt:lpstr>8.4 一阶电路零输入响应、零状态响应和全响应</vt:lpstr>
      <vt:lpstr>8.4 一阶电路零输入响应、零状态响应和全响应</vt:lpstr>
      <vt:lpstr>8.1-8.4 结果的书写</vt:lpstr>
      <vt:lpstr>8.1-8.4 例1</vt:lpstr>
      <vt:lpstr>8.1-8.4 例1</vt:lpstr>
      <vt:lpstr>8.1-8.4 例1</vt:lpstr>
      <vt:lpstr>8.1-8.4 例2</vt:lpstr>
      <vt:lpstr>8.1-8.4 例2</vt:lpstr>
      <vt:lpstr>8.1-8.4 例2</vt:lpstr>
      <vt:lpstr>8.1-8.4 例3</vt:lpstr>
      <vt:lpstr>PowerPoint 演示文稿</vt:lpstr>
      <vt:lpstr>PowerPoint 演示文稿</vt:lpstr>
      <vt:lpstr>8.1-8.4 例4</vt:lpstr>
      <vt:lpstr>8.1-8.4 例4</vt:lpstr>
      <vt:lpstr>8.1-8.4 例5</vt:lpstr>
      <vt:lpstr>8.1-8.4 例5</vt:lpstr>
      <vt:lpstr>8.1-8.4 例6</vt:lpstr>
      <vt:lpstr>8.1-8.4 例6</vt:lpstr>
      <vt:lpstr>8.1-8.4 例6</vt:lpstr>
      <vt:lpstr>8.1-8.4 例7</vt:lpstr>
      <vt:lpstr>8.1-8.4 例7</vt:lpstr>
      <vt:lpstr>8.5 卷积积分法</vt:lpstr>
      <vt:lpstr>8.5 卷积积分法</vt:lpstr>
      <vt:lpstr>8.6 二阶电路暂态过程</vt:lpstr>
      <vt:lpstr>8.6 例题</vt:lpstr>
      <vt:lpstr>8.6 例题解</vt:lpstr>
      <vt:lpstr>8.6 例题解</vt:lpstr>
      <vt:lpstr>8.7 状态变量分析法</vt:lpstr>
      <vt:lpstr>8.7 状态变量分析法</vt:lpstr>
      <vt:lpstr>8.7 例</vt:lpstr>
      <vt:lpstr>PowerPoint 演示文稿</vt:lpstr>
      <vt:lpstr>本讲内容结束 谢谢！</vt:lpstr>
    </vt:vector>
  </TitlesOfParts>
  <Company>HITSZ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Oliver Wu</dc:creator>
  <cp:lastModifiedBy>Oliver Wu</cp:lastModifiedBy>
  <cp:revision>112</cp:revision>
  <cp:lastPrinted>1601-01-01T00:00:00Z</cp:lastPrinted>
  <dcterms:created xsi:type="dcterms:W3CDTF">2022-06-02T16:44:40Z</dcterms:created>
  <dcterms:modified xsi:type="dcterms:W3CDTF">2023-01-04T04:43:56Z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6</vt:i4>
  </property>
</Properties>
</file>